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15">
  <p:sldMasterIdLst>
    <p:sldMasterId id="2147483660" r:id="rId1"/>
    <p:sldMasterId id="2147483672" r:id="rId2"/>
    <p:sldMasterId id="2147483684" r:id="rId3"/>
  </p:sldMasterIdLst>
  <p:notesMasterIdLst>
    <p:notesMasterId r:id="rId44"/>
  </p:notesMasterIdLst>
  <p:sldIdLst>
    <p:sldId id="256" r:id="rId4"/>
    <p:sldId id="514" r:id="rId5"/>
    <p:sldId id="515" r:id="rId6"/>
    <p:sldId id="516" r:id="rId7"/>
    <p:sldId id="517" r:id="rId8"/>
    <p:sldId id="518" r:id="rId9"/>
    <p:sldId id="489" r:id="rId10"/>
    <p:sldId id="519" r:id="rId11"/>
    <p:sldId id="520" r:id="rId12"/>
    <p:sldId id="522" r:id="rId13"/>
    <p:sldId id="523" r:id="rId14"/>
    <p:sldId id="521" r:id="rId15"/>
    <p:sldId id="524" r:id="rId16"/>
    <p:sldId id="525" r:id="rId17"/>
    <p:sldId id="526" r:id="rId18"/>
    <p:sldId id="490" r:id="rId19"/>
    <p:sldId id="528" r:id="rId20"/>
    <p:sldId id="527" r:id="rId21"/>
    <p:sldId id="529" r:id="rId22"/>
    <p:sldId id="530" r:id="rId23"/>
    <p:sldId id="554" r:id="rId24"/>
    <p:sldId id="531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499" r:id="rId35"/>
    <p:sldId id="542" r:id="rId36"/>
    <p:sldId id="543" r:id="rId37"/>
    <p:sldId id="552" r:id="rId38"/>
    <p:sldId id="547" r:id="rId39"/>
    <p:sldId id="548" r:id="rId40"/>
    <p:sldId id="555" r:id="rId41"/>
    <p:sldId id="550" r:id="rId42"/>
    <p:sldId id="551" r:id="rId43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Franklin Gothic Book" panose="020B0503020102020204" pitchFamily="34" charset="0"/>
      <p:regular r:id="rId54"/>
      <p:italic r:id="rId55"/>
    </p:embeddedFont>
    <p:embeddedFont>
      <p:font typeface="Franklin Gothic Medium" panose="020B0603020102020204" pitchFamily="34" charset="0"/>
      <p:regular r:id="rId56"/>
      <p:italic r:id="rId57"/>
    </p:embeddedFont>
    <p:embeddedFont>
      <p:font typeface="Perpetua" panose="02020502060401020303" pitchFamily="18" charset="0"/>
      <p:regular r:id="rId58"/>
      <p:bold r:id="rId59"/>
      <p:italic r:id="rId60"/>
      <p:boldItalic r:id="rId61"/>
    </p:embeddedFont>
    <p:embeddedFont>
      <p:font typeface="Wingdings 2" panose="05020102010507070707" pitchFamily="18" charset="2"/>
      <p:regular r:id="rId62"/>
    </p:embeddedFont>
    <p:embeddedFont>
      <p:font typeface="等线" panose="02010600030101010101" pitchFamily="2" charset="-122"/>
      <p:regular r:id="rId63"/>
      <p:bold r:id="rId64"/>
    </p:embeddedFont>
    <p:embeddedFont>
      <p:font typeface="微软雅黑" panose="020B0503020204020204" pitchFamily="34" charset="-122"/>
      <p:regular r:id="rId65"/>
      <p:bold r:id="rId66"/>
    </p:embeddedFont>
    <p:embeddedFont>
      <p:font typeface="幼圆" panose="02010509060101010101" pitchFamily="49" charset="-122"/>
      <p:regular r:id="rId67"/>
    </p:embeddedFont>
  </p:embeddedFontLst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9" autoAdjust="0"/>
    <p:restoredTop sz="93089" autoAdjust="0"/>
  </p:normalViewPr>
  <p:slideViewPr>
    <p:cSldViewPr>
      <p:cViewPr varScale="1">
        <p:scale>
          <a:sx n="62" d="100"/>
          <a:sy n="62" d="100"/>
        </p:scale>
        <p:origin x="1344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gs" Target="tags/tag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83DD-ABDB-4EB1-A726-EE72F71F6393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C750A-E720-45E3-B984-FED77418F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3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478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03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190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462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27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082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40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744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20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12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47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489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62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855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84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535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39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C750A-E720-45E3-B984-FED77418FD2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191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888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22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03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43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751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712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AC750A-E720-45E3-B984-FED77418FD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29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689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076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4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44828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555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39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31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9767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91317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8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4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77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33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5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129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65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70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98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02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369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FFFFCC"/>
                </a:solidFill>
              </a:rPr>
              <a:t>2011/8/17</a:t>
            </a: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FFFFC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691A7-1C81-401E-8E67-300AC1F1246F}" type="slidenum">
              <a:rPr lang="en-US" altLang="zh-CN" smtClean="0">
                <a:solidFill>
                  <a:srgbClr val="FFFF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200E83E-3DDC-4057-BD42-0C3CE9F543F4}" type="datetimeFigureOut">
              <a:rPr lang="zh-CN" altLang="en-US" smtClean="0"/>
              <a:t>2019/11/10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6E5C9AC-B17D-4002-9342-307711A3563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srgbClr val="696464"/>
                </a:solidFill>
              </a:rPr>
              <a:pPr/>
              <a:t>11/10/2019</a:t>
            </a:fld>
            <a:endParaRPr lang="en-US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2F2F2F">
                    <a:lumMod val="75000"/>
                    <a:lumOff val="25000"/>
                  </a:srgbClr>
                </a:solidFill>
              </a:rPr>
              <a:t>2011/8/17</a:t>
            </a:r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1F9C30EF-BED7-4227-AEDB-FD1CDC6CCC52}" type="slidenum">
              <a:rPr lang="zh-CN" altLang="en-US" smtClean="0">
                <a:solidFill>
                  <a:srgbClr val="2F2F2F">
                    <a:lumMod val="75000"/>
                    <a:lumOff val="2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2F2F2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4.wmf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&#8220;&#24184;&#36816;&#8221;&#23398;&#29983;&#25277;&#36873;&#22120;.exe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400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wmf"/><Relationship Id="rId5" Type="http://schemas.openxmlformats.org/officeDocument/2006/relationships/image" Target="../media/image46.png"/><Relationship Id="rId10" Type="http://schemas.openxmlformats.org/officeDocument/2006/relationships/image" Target="../media/image36.wmf"/><Relationship Id="rId4" Type="http://schemas.openxmlformats.org/officeDocument/2006/relationships/image" Target="../media/image45.png"/><Relationship Id="rId9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sysumatlab@163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sysumatlab@163.com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6400800" cy="1752600"/>
          </a:xfrm>
        </p:spPr>
        <p:txBody>
          <a:bodyPr/>
          <a:lstStyle/>
          <a:p>
            <a:endParaRPr lang="en-US" altLang="zh-CN" sz="2400" dirty="0"/>
          </a:p>
          <a:p>
            <a:r>
              <a:rPr lang="zh-CN" altLang="en-US" sz="2400" dirty="0"/>
              <a:t>李嘉</a:t>
            </a:r>
            <a:endParaRPr lang="en-US" altLang="zh-CN" sz="2400" dirty="0"/>
          </a:p>
          <a:p>
            <a:r>
              <a:rPr lang="zh-CN" altLang="en-US" sz="2400" b="1" dirty="0">
                <a:ea typeface="新細明體" pitchFamily="18" charset="-120"/>
              </a:rPr>
              <a:t>中山大学数学学院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FFC000"/>
                </a:solidFill>
              </a:rPr>
              <a:t>数学实验与数学软件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51720" y="2643852"/>
            <a:ext cx="5112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/>
              <a:t>第十课：</a:t>
            </a:r>
            <a:r>
              <a:rPr lang="en-US" altLang="zh-CN" sz="2800" dirty="0"/>
              <a:t>MATLAB</a:t>
            </a:r>
            <a:r>
              <a:rPr lang="zh-CN" altLang="en-US" sz="2800" dirty="0"/>
              <a:t>进阶程序设计与问题求解</a:t>
            </a:r>
            <a:endParaRPr lang="en-US" altLang="zh-CN" sz="2800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187624" y="4725144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sz="2400" dirty="0"/>
              <a:t>教师微信号：</a:t>
            </a:r>
            <a:r>
              <a:rPr lang="en-US" altLang="zh-CN" sz="2400" dirty="0" err="1"/>
              <a:t>Recksic</a:t>
            </a:r>
            <a:endParaRPr lang="en-US" altLang="zh-CN" sz="2400" dirty="0"/>
          </a:p>
          <a:p>
            <a:r>
              <a:rPr lang="zh-CN" altLang="en-US" sz="2400" dirty="0"/>
              <a:t>课程邮箱：</a:t>
            </a:r>
            <a:r>
              <a:rPr lang="en-US" altLang="zh-CN" sz="2400" dirty="0">
                <a:hlinkClick r:id="rId2"/>
              </a:rPr>
              <a:t>sysumatlab@163.com</a:t>
            </a:r>
            <a:r>
              <a:rPr lang="en-US" altLang="zh-CN" sz="2400" dirty="0"/>
              <a:t> </a:t>
            </a:r>
            <a:endParaRPr lang="en-US" altLang="zh-CN" sz="2400" b="1" dirty="0">
              <a:ea typeface="新細明體" pitchFamily="18" charset="-120"/>
            </a:endParaRPr>
          </a:p>
          <a:p>
            <a:endParaRPr lang="en-US" altLang="zh-CN" sz="1600" b="1" dirty="0">
              <a:ea typeface="新細明體" pitchFamily="18" charset="-120"/>
            </a:endParaRPr>
          </a:p>
          <a:p>
            <a:endParaRPr lang="zh-CN" altLang="en-US" sz="1600" dirty="0"/>
          </a:p>
          <a:p>
            <a:endParaRPr lang="zh-CN" alt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C89D33F-6E83-470F-8B0B-7C812FB8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64" y="4581128"/>
            <a:ext cx="1616968" cy="155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C7DC33-F25D-4A9E-95F0-884290B22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76" y="4581817"/>
            <a:ext cx="1551600" cy="1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04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5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6.3-1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9115AA-032D-4F6D-BEFF-67A0888B89FC}"/>
              </a:ext>
            </a:extLst>
          </p:cNvPr>
          <p:cNvSpPr/>
          <p:nvPr/>
        </p:nvSpPr>
        <p:spPr>
          <a:xfrm>
            <a:off x="323528" y="971600"/>
            <a:ext cx="79026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switch 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wd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		%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根据</a:t>
            </a:r>
            <a:r>
              <a:rPr lang="en-US" altLang="zh-CN" b="1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wd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（即主函数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flag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）决定画什么图或报错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case 'line'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   plot(t, x, 'b' ,t , y, 'r', '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LineWidth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', 2)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case 'circle'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   plot(x, y, '-g', '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LineWidth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', 8),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   axis square off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otherwise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   error('</a:t>
            </a:r>
            <a:r>
              <a:rPr lang="zh-CN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输入宗量只能取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''line'' </a:t>
            </a:r>
            <a:r>
              <a:rPr lang="zh-CN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或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''circle'' </a:t>
            </a:r>
            <a:r>
              <a:rPr lang="zh-CN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！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')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end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shg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3B6D4B-0355-430D-B05E-B56B8B18A89E}"/>
              </a:ext>
            </a:extLst>
          </p:cNvPr>
          <p:cNvSpPr/>
          <p:nvPr/>
        </p:nvSpPr>
        <p:spPr>
          <a:xfrm>
            <a:off x="323528" y="4320084"/>
            <a:ext cx="35283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HH=exm060301('circle')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直接使用默认的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circle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圆周坐标进行绘图，并输出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函数返回的句柄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HH =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@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cirline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EA067D-5E0B-4158-BC71-77A96774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999" y="3284984"/>
            <a:ext cx="4066532" cy="320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2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5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6.3-1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5772BB-C6F7-489C-A47D-06002217A767}"/>
              </a:ext>
            </a:extLst>
          </p:cNvPr>
          <p:cNvSpPr/>
          <p:nvPr/>
        </p:nvSpPr>
        <p:spPr>
          <a:xfrm>
            <a:off x="107504" y="97160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t=0:2*pi/5:2*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pi;x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=cos(t);y=sin(t);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正五边形采样点分布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HH('circle',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x,y,t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			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利用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文件主函数返回的句柄可以间接调用到子函数。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如果没有返回的句柄，则子函数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cirline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无法被外部调用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3DD486-1688-4B7E-9D0E-E4AE9FD0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58" y="2252586"/>
            <a:ext cx="4514883" cy="36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2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复习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匿名函数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710FC9-4AB5-40D8-93FF-1DEA04B523BB}"/>
              </a:ext>
            </a:extLst>
          </p:cNvPr>
          <p:cNvSpPr/>
          <p:nvPr/>
        </p:nvSpPr>
        <p:spPr>
          <a:xfrm>
            <a:off x="251520" y="1052736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适用于结构简单、无需创建</a:t>
            </a:r>
            <a:r>
              <a:rPr lang="en-US" altLang="zh-CN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文件或子函数体（后面会讲）来定义的“</a:t>
            </a:r>
            <a:r>
              <a:rPr lang="zh-CN" altLang="en-US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一句话函数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481862-13ED-4550-AF92-576D3F6DDA52}"/>
              </a:ext>
            </a:extLst>
          </p:cNvPr>
          <p:cNvSpPr/>
          <p:nvPr/>
        </p:nvSpPr>
        <p:spPr>
          <a:xfrm>
            <a:off x="251520" y="5013176"/>
            <a:ext cx="8339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匿名函数可以通过如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F(3)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或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F(x)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直接调用，也可以通过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feval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F,x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间接调用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有时，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函数句柄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还可以作为参数代入一些更为复杂的函数体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06469F-088E-4AC7-875B-AB01CD9CF090}"/>
              </a:ext>
            </a:extLst>
          </p:cNvPr>
          <p:cNvSpPr/>
          <p:nvPr/>
        </p:nvSpPr>
        <p:spPr>
          <a:xfrm>
            <a:off x="251520" y="2663624"/>
            <a:ext cx="84249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例如：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F=@(x) sin(x)*x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就定义了一个自变量为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，函数值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F(x)=sin(x)*x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的匿名函数。命名上，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称为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函数句柄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，括号内的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称为参数（参数可以由多个变量构成参数列表），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sin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(x)*x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称为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函数主体表达式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函数句柄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6.4-1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710FC9-4AB5-40D8-93FF-1DEA04B523BB}"/>
              </a:ext>
            </a:extLst>
          </p:cNvPr>
          <p:cNvSpPr/>
          <p:nvPr/>
        </p:nvSpPr>
        <p:spPr>
          <a:xfrm>
            <a:off x="251520" y="1052736"/>
            <a:ext cx="8339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函数的句柄类似于指针，除</a:t>
            </a:r>
            <a:r>
              <a:rPr lang="en-US" altLang="zh-CN" sz="2400" b="1" noProof="0" dirty="0">
                <a:solidFill>
                  <a:schemeClr val="accent2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plot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绘图返回值，匿名函数定义外，还可对</a:t>
            </a:r>
            <a:r>
              <a:rPr lang="en-US" altLang="zh-CN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MATLAB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内建函数或用户已定义函数创建句柄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D6409A-8D06-4C10-8FF4-322219DC1147}"/>
              </a:ext>
            </a:extLst>
          </p:cNvPr>
          <p:cNvSpPr/>
          <p:nvPr/>
        </p:nvSpPr>
        <p:spPr>
          <a:xfrm>
            <a:off x="280238" y="1889792"/>
            <a:ext cx="875625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6.4-1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=@magic  	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hm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@magic 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利用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magic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函数定义函数句柄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Times New Roman" panose="02020603050405020304" pitchFamily="18" charset="0"/>
              </a:rPr>
              <a:t> 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class(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	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function_handle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isa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 '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function_handle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')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1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CC=functions(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查询句柄对应函数信息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CC =    function: 'magic'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type: 'simple'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file: 'F:\MATLAB R2013a\toolbox\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matlab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\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elmat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\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magic.m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 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Times New Roman" panose="02020603050405020304" pitchFamily="18" charset="0"/>
              </a:rPr>
              <a:t> 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M1=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(4) </a:t>
            </a:r>
            <a:r>
              <a:rPr lang="en-US" altLang="zh-CN" dirty="0">
                <a:latin typeface="Times New Roman" panose="02020603050405020304" pitchFamily="18" charset="0"/>
              </a:rPr>
              <a:t> 	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利用句柄作为函数名可以做到和调用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magic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函数相同的效果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M1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16     2     3    13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5    11    10     8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9     7     6    12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4    14    15     1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函数句柄的调用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6.4-2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710FC9-4AB5-40D8-93FF-1DEA04B523BB}"/>
              </a:ext>
            </a:extLst>
          </p:cNvPr>
          <p:cNvSpPr/>
          <p:nvPr/>
        </p:nvSpPr>
        <p:spPr>
          <a:xfrm>
            <a:off x="251520" y="899592"/>
            <a:ext cx="8339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调用子函数时，函数句柄可以“</a:t>
            </a:r>
            <a:r>
              <a:rPr lang="zh-CN" altLang="en-US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完全的代替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”本身子函数的函数名，格式与子函数直接调用相同。但利用函数句柄多次调用可以</a:t>
            </a:r>
            <a:r>
              <a:rPr lang="zh-CN" altLang="en-US" sz="2400" b="1" noProof="0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大大节省调用的时间</a:t>
            </a:r>
            <a:r>
              <a:rPr lang="zh-CN" altLang="en-US" sz="2400" b="1" noProof="0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DC9337-FE5B-4094-9A84-A8E0D41C0970}"/>
              </a:ext>
            </a:extLst>
          </p:cNvPr>
          <p:cNvSpPr/>
          <p:nvPr/>
        </p:nvSpPr>
        <p:spPr>
          <a:xfrm>
            <a:off x="267184" y="2074783"/>
            <a:ext cx="862529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6.4-2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运行代码前，首先将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exm060201.m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复制到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MATLAB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当前文件夹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Times New Roman" panose="02020603050405020304" pitchFamily="18" charset="0"/>
              </a:rPr>
              <a:t> 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[S,L]=exm060201(3,2,'-r')	%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绘制正三角形，外接半径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，返回面积与周长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5.1962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10.3923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Hexm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=@exm060201,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创建函数句柄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Hexm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@exm060201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然后更换一下当前文件夹，并执行下面的语句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which('exm060201')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新文件夹内没有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exm060201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函数的定义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'exm060201' not found.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837AA-9806-4814-A630-93AD2182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33" y="3416312"/>
            <a:ext cx="2305067" cy="19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6.4-2,3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DC9337-FE5B-4094-9A84-A8E0D41C0970}"/>
              </a:ext>
            </a:extLst>
          </p:cNvPr>
          <p:cNvSpPr/>
          <p:nvPr/>
        </p:nvSpPr>
        <p:spPr>
          <a:xfrm>
            <a:off x="267184" y="980728"/>
            <a:ext cx="86252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[S,L]=exm060201(3,2,'-r')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调用不存在的函数将报错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Undefined function 'exm060201' for input arguments of type 'double'.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[S,L]=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Hexm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(3,2,'-r')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使用函数句柄可以在任意文件夹实现相同调用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5.1962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10.3923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837AA-9806-4814-A630-93AD2182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33" y="2462205"/>
            <a:ext cx="2305067" cy="19335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FDCD3B-3C91-41C6-BE09-5E563D1AD5FF}"/>
              </a:ext>
            </a:extLst>
          </p:cNvPr>
          <p:cNvSpPr/>
          <p:nvPr/>
        </p:nvSpPr>
        <p:spPr>
          <a:xfrm>
            <a:off x="323528" y="3717032"/>
            <a:ext cx="892899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【例</a:t>
            </a:r>
            <a:r>
              <a:rPr lang="en-US" altLang="zh-CN" dirty="0">
                <a:latin typeface="Times New Roman" panose="02020603050405020304" pitchFamily="18" charset="0"/>
              </a:rPr>
              <a:t>6.4-3</a:t>
            </a:r>
            <a:r>
              <a:rPr lang="zh-CN" altLang="zh-CN" dirty="0">
                <a:latin typeface="Times New Roman" panose="02020603050405020304" pitchFamily="18" charset="0"/>
              </a:rPr>
              <a:t>】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 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清除所有句柄和变量值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Hexm_2=@exm060201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Hexm_2 = @exm060201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class(Hexm_2)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	 </a:t>
            </a:r>
            <a:r>
              <a:rPr lang="en-US" altLang="zh-CN" sz="2000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sz="2000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function_handle</a:t>
            </a:r>
            <a:endParaRPr lang="zh-CN" altLang="zh-CN" sz="20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isa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(Hexm_2,'function_handle')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ans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1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似乎成功定义了函数句柄，然而这个句柄不会指向任何有效的函数，类似于无效指针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[S,L]=Hexm_2(3,2,'-r')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??? Undefined function 'exm060201' for input arguments of type 'double'.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38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函数极值的问题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8A391B-BFEB-4F5D-8A80-86F8EB454167}"/>
              </a:ext>
            </a:extLst>
          </p:cNvPr>
          <p:cNvSpPr/>
          <p:nvPr/>
        </p:nvSpPr>
        <p:spPr>
          <a:xfrm>
            <a:off x="320039" y="974191"/>
            <a:ext cx="84249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x,fval,exitflag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]=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fminbnd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(fun,x1,x2)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 可以求一元函数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fun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在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[x1,x2]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的一个极小值，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fun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可使用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字符串，匿名函数或函数句柄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。返回值列表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为极小值点，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fval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为函数极小值，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exitflag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&gt;0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代表此函数成功找到了一个极值点。其余功能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output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，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option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可以通过帮助系统了解用法，它们主要可以让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显示迭代过程中的各种运算指标。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FCDD5D-58CB-4E58-BF8C-AB3EC606A179}"/>
              </a:ext>
            </a:extLst>
          </p:cNvPr>
          <p:cNvSpPr/>
          <p:nvPr/>
        </p:nvSpPr>
        <p:spPr>
          <a:xfrm>
            <a:off x="322251" y="3358369"/>
            <a:ext cx="84249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x,fval,exitflag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]=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fminsearch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(fun,x0)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 可以利用无导数方法（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如单纯形法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），从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x0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点出发，求多元函数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fun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在在多维空间中的一个极小值，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fun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建议使用多元匿名函数或多元函数句柄（输入值为向量）。返回值列表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为极小值点向量，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fval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为函数极小值，其余功能与</a:t>
            </a:r>
            <a:r>
              <a:rPr lang="en-US" altLang="zh-CN" sz="2400" b="1" dirty="0" err="1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fminbnd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类似。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C65FB7-1189-4BBA-93D4-AA449E5B5F16}"/>
              </a:ext>
            </a:extLst>
          </p:cNvPr>
          <p:cNvSpPr/>
          <p:nvPr/>
        </p:nvSpPr>
        <p:spPr>
          <a:xfrm>
            <a:off x="320039" y="5373216"/>
            <a:ext cx="8424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注意到两个函数均为找一个极小值，有时也称为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局部最小值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，并不一定是定义域内的全局最小值。希望获取全局最小值，需要设立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较好的区间或起始点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，或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反复遍历所有极值点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22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4.1-7-(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6.1-1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的简化问题）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666CC-B76D-4F15-84AD-6D6A015B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9" y="1074461"/>
            <a:ext cx="8872491" cy="3074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BB0027-F97B-4A37-9642-30B06D34A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81" y="1376740"/>
            <a:ext cx="6645838" cy="511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8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4.1-7-(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6.1-1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的简化问题）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EE8A53-B9CC-44C0-A83B-7CDDBBC4861D}"/>
              </a:ext>
            </a:extLst>
          </p:cNvPr>
          <p:cNvSpPr/>
          <p:nvPr/>
        </p:nvSpPr>
        <p:spPr>
          <a:xfrm>
            <a:off x="179511" y="1340768"/>
            <a:ext cx="887249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x1=-50;x2=5;		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=@(x)(sin(x).^2.*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(-0.1*x)-0.5*sin(x).*(x+0.1));%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定义函数句柄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[xc0,fc0,exitflag]=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fminbnd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(yx,x1,x2)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找到的其中一个极小值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xc0 = -8.4867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fc0 = -1.8621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exitflag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1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strike="dblStrike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xx=-50:pi/200:5;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这一句没用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ezplot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,[-50,5])%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ezplot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同样可用于函数句柄，只需指定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的范围即可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xlabel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('x'),grid on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xx=[-23,-20,-18];%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观察最小值疑似存在的两个区段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fc=fc0;xc=xc0;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暂时设立最小值点和最小值为初始搜索的结果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 k=1:2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xw,fw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fminbnd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yx,xx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(k),xx(k+1));%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分别计算两个区段的极小值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if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&lt;fc, xc=</a:t>
            </a:r>
            <a:r>
              <a:rPr lang="en-US" altLang="zh-CN" b="1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xw</a:t>
            </a:r>
            <a:r>
              <a:rPr lang="en-US" altLang="zh-CN" b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;fc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fw;end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若有更小的极小值则更换最小值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fprintf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('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函数最小值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%6.5f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发生在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x=%6.5f</a:t>
            </a:r>
            <a:r>
              <a:rPr lang="zh-CN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处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',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fc,xc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函数最小值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-3.34765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发生在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x=-19.60721</a:t>
            </a:r>
            <a:r>
              <a:rPr lang="zh-CN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处 </a:t>
            </a:r>
            <a:r>
              <a:rPr lang="zh-CN" altLang="zh-CN" dirty="0">
                <a:latin typeface="Times New Roman" panose="02020603050405020304" pitchFamily="18" charset="0"/>
              </a:rPr>
              <a:t> </a:t>
            </a:r>
            <a:endParaRPr lang="zh-CN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94FFF5-2579-4C6D-B830-290001F7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002453"/>
            <a:ext cx="8872491" cy="3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多元函数最优化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4.1-8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61B490-5AD0-48F4-8530-622A5A7B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64704"/>
            <a:ext cx="9941873" cy="6861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0359B6-7A47-4D62-AC98-CC1D31E557B7}"/>
              </a:ext>
            </a:extLst>
          </p:cNvPr>
          <p:cNvSpPr/>
          <p:nvPr/>
        </p:nvSpPr>
        <p:spPr>
          <a:xfrm>
            <a:off x="241057" y="1364374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=@(x)(100*(x(2)-x(1)^2)^2+(1-x(1))^2);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函数句柄，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为输入的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行或列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向量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利用两个元素分别进行计算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s-E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syms x y,ezsurfc(ff([x,y]),[-2,2,-2,2]) 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将横纵坐标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认定为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二维自定义变量，即可进行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surfc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操作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0EF885-71E8-40B5-8E1F-7BAA6B370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458984"/>
            <a:ext cx="5644616" cy="42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8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5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复习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-M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脚本与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CC2466-7E06-497F-BB86-2B70FF1C7268}"/>
              </a:ext>
            </a:extLst>
          </p:cNvPr>
          <p:cNvSpPr/>
          <p:nvPr/>
        </p:nvSpPr>
        <p:spPr>
          <a:xfrm>
            <a:off x="323528" y="971600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脚本文件可以理解为代码的组合，一次运行可以将一串代码按照顺序依次运行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下图为华氏度转摄氏度脚本）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74FA99-BB42-4EBE-BF91-750A568891C4}"/>
              </a:ext>
            </a:extLst>
          </p:cNvPr>
          <p:cNvSpPr/>
          <p:nvPr/>
        </p:nvSpPr>
        <p:spPr>
          <a:xfrm>
            <a:off x="323528" y="3109511"/>
            <a:ext cx="84386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函数文件则拥有返回值与参数列表，无需指定各个变量的类型，左下图中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output_args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为返回值列表，不同返回值可以是数值、字符串、数组、胞元，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一般用逗号隔开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。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input_args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为参数列表，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同样用逗号隔开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，与调用对应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仅包括一个函数的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函数文件结尾的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end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可不写。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D0B2A9-6ABF-4F5E-9A14-D33745FF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157192"/>
            <a:ext cx="3814790" cy="13239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AAE58E-9627-41FC-8985-2D13D66B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36" y="1985294"/>
            <a:ext cx="4106328" cy="9603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967736-2E83-4D7A-BB62-63B1840D5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684" y="5157192"/>
            <a:ext cx="2985333" cy="13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1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多元函数最优化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4.1-8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61B490-5AD0-48F4-8530-622A5A7B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64704"/>
            <a:ext cx="9941873" cy="6861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815BC7-1AE3-4659-A2B5-F3E62AFD365B}"/>
              </a:ext>
            </a:extLst>
          </p:cNvPr>
          <p:cNvSpPr/>
          <p:nvPr/>
        </p:nvSpPr>
        <p:spPr>
          <a:xfrm>
            <a:off x="159532" y="1340768"/>
            <a:ext cx="840668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format short g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五位有效数字，省略小数点后尾数的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x0=[-5,-2,2,5;-5,-2,2,5];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设立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种不同的搜索起点（每一种为列向量）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sx,sfval,sexit,soutput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fminsearch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(ff,x0)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收敛到了四种不同的解，但仅有第一个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x=1,y=1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是正确的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sx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 0.99998     -0.68971      0.41507       8.0886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0.99997      -1.9168       4.9643       7.8004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sfval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显示所有极小值中最小的一个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sfval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2.4112e-10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sexit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1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soutput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	   iterations: 384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funcCount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 615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algorithm: '</a:t>
            </a: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Nelder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-Mead simplex direct search'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message: '</a:t>
            </a:r>
            <a:r>
              <a:rPr lang="zh-CN" altLang="en-US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优化已终止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:…’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format short e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短科学计数法</a:t>
            </a:r>
            <a:endParaRPr lang="zh-CN" altLang="zh-CN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disp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(:,1)),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(:,2)),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(:,3)),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(:,4))])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比较四个极小值点对应的函数值，显然第一个点为四个极小值点中取最小值的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2.4112e-10   5.7525e+02   2.2967e+03   3.3211e+05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多元函数局部最小值函数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无约束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)-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fminunc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61B490-5AD0-48F4-8530-622A5A7B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64704"/>
            <a:ext cx="9941873" cy="6861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815BC7-1AE3-4659-A2B5-F3E62AFD365B}"/>
              </a:ext>
            </a:extLst>
          </p:cNvPr>
          <p:cNvSpPr/>
          <p:nvPr/>
        </p:nvSpPr>
        <p:spPr>
          <a:xfrm>
            <a:off x="159532" y="1340768"/>
            <a:ext cx="88049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clear,clc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=@(x) (100*(x(2)-x(1)^2)^2+(1-x(1))^2);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匿名函数需以向量为变量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x0=[5,5];                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仅接受一种初值计算，以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5,5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为例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fr-FR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options = optimoptions(@fminunc,'OptimalityTolerance',1e-8);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设置迭代的终止条件，以确保误差小于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1e-8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（默认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1e-6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）</a:t>
            </a:r>
            <a:endParaRPr lang="fr-FR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x,fval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fminunc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(ff,x0,options)</a:t>
            </a:r>
          </a:p>
          <a:p>
            <a:pPr algn="just" hangingPunct="0"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求解（前述四种初值点均可以成功找到准确的解）</a:t>
            </a:r>
            <a:endParaRPr lang="fr-FR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Local minimum found.</a:t>
            </a:r>
          </a:p>
          <a:p>
            <a:pPr algn="just" hangingPunct="0">
              <a:tabLst>
                <a:tab pos="269875" algn="l"/>
              </a:tabLst>
            </a:pPr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Optimization completed because the size of the gradient is less than the value of the optimality tolerance.</a:t>
            </a:r>
          </a:p>
          <a:p>
            <a:pPr algn="just" hangingPunct="0">
              <a:tabLst>
                <a:tab pos="269875" algn="l"/>
              </a:tabLst>
            </a:pPr>
            <a:endParaRPr lang="en-US" altLang="zh-CN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 =</a:t>
            </a:r>
          </a:p>
          <a:p>
            <a:pPr algn="just" hangingPunct="0"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1.0000    1.0000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fval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2.0666e-11</a:t>
            </a:r>
            <a:endParaRPr lang="zh-CN" altLang="zh-CN" dirty="0">
              <a:solidFill>
                <a:srgbClr val="000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6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单峰函数极值的黄金分割法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EDFF467C-CCB4-4226-A13F-6D0452E9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61" y="2420888"/>
            <a:ext cx="22225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CC8E2A-3EC9-4EDE-B38E-0F3DF8381DED}"/>
                  </a:ext>
                </a:extLst>
              </p:cNvPr>
              <p:cNvSpPr/>
              <p:nvPr/>
            </p:nvSpPr>
            <p:spPr>
              <a:xfrm>
                <a:off x="320039" y="974191"/>
                <a:ext cx="8424937" cy="857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  <a:sym typeface="Wingdings" panose="05000000000000000000" pitchFamily="2" charset="2"/>
                  </a:rPr>
                  <a:t>若函数</a:t>
                </a:r>
                <a14:m>
                  <m:oMath xmlns:m="http://schemas.openxmlformats.org/officeDocument/2006/math">
                    <m:r>
                      <a:rPr kumimoji="0" lang="en-US" altLang="zh-CN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  <a:sym typeface="Wingdings" panose="05000000000000000000" pitchFamily="2" charset="2"/>
                      </a:rPr>
                      <m:t>𝐚𝐫𝐠𝐦𝐢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altLang="zh-CN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  <m:t>𝐧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  <a:sym typeface="Wingdings" panose="05000000000000000000" pitchFamily="2" charset="2"/>
                              </a:rPr>
                              <m:t>𝒂</m:t>
                            </m:r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  <a:sym typeface="Wingdings" panose="05000000000000000000" pitchFamily="2" charset="2"/>
                              </a:rPr>
                              <m:t>𝒃</m:t>
                            </m:r>
                          </m:e>
                        </m:d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  <a:sym typeface="Wingdings" panose="05000000000000000000" pitchFamily="2" charset="2"/>
                      </a:rPr>
                      <m:t>=</m:t>
                    </m:r>
                    <m:bar>
                      <m:barPr>
                        <m:pos m:val="top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</m:ctrlPr>
                      </m:bar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ba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，且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∀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𝒂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𝒃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若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在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&lt;</m:t>
                    </m:r>
                    <m:bar>
                      <m:barPr>
                        <m:pos m:val="top"/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bar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</m:e>
                    </m:ba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时单调递减，在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&gt;</m:t>
                    </m:r>
                    <m:bar>
                      <m:barPr>
                        <m:pos m:val="top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bar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</m:e>
                    </m:ba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时单调递增，此时称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为单峰函数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CC8E2A-3EC9-4EDE-B38E-0F3DF8381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" y="974191"/>
                <a:ext cx="8424937" cy="857479"/>
              </a:xfrm>
              <a:prstGeom prst="rect">
                <a:avLst/>
              </a:prstGeom>
              <a:blipFill>
                <a:blip r:embed="rId4"/>
                <a:stretch>
                  <a:fillRect l="-578" t="-7857" r="-101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35562A-6F47-407A-AAB9-7D98414904FD}"/>
                  </a:ext>
                </a:extLst>
              </p:cNvPr>
              <p:cNvSpPr/>
              <p:nvPr/>
            </p:nvSpPr>
            <p:spPr>
              <a:xfrm>
                <a:off x="320038" y="1959223"/>
                <a:ext cx="842493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Wingdings" panose="05000000000000000000" pitchFamily="2" charset="2"/>
                  </a:rPr>
                  <a:t>从单峰函数极值点的两侧点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[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𝒂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𝒃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Wingdings" panose="05000000000000000000" pitchFamily="2" charset="2"/>
                  </a:rPr>
                  <a:t>不断向内搜索，并且不算缩小左右端点的距离的方法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Wingdings" panose="05000000000000000000" pitchFamily="2" charset="2"/>
                  </a:rPr>
                  <a:t>被称为试探法（或三分法）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35562A-6F47-407A-AAB9-7D9841490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8" y="1959223"/>
                <a:ext cx="8424937" cy="830997"/>
              </a:xfrm>
              <a:prstGeom prst="rect">
                <a:avLst/>
              </a:prstGeom>
              <a:blipFill>
                <a:blip r:embed="rId5"/>
                <a:stretch>
                  <a:fillRect l="-578" t="-802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C9AB8C5-475B-46FB-BCB5-B5B05955B762}"/>
                  </a:ext>
                </a:extLst>
              </p:cNvPr>
              <p:cNvSpPr/>
              <p:nvPr/>
            </p:nvSpPr>
            <p:spPr>
              <a:xfrm>
                <a:off x="320037" y="2860706"/>
                <a:ext cx="842493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Wingdings" panose="05000000000000000000" pitchFamily="2" charset="2"/>
                  </a:rPr>
                  <a:t>下图在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𝒂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𝒃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中间选择了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两个点，容易发现，当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  <m:t>𝜶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&lt;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时，不论是下面两图哪种情形，最小值一定在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[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𝒂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]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取到。反之</a:t>
                </a:r>
                <a:r>
                  <a:rPr lang="zh-CN" altLang="en-US" sz="2400" b="1" noProof="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  <m:t>𝜶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&gt;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，则最小值一定在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𝒃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]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取到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C9AB8C5-475B-46FB-BCB5-B5B05955B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7" y="2860706"/>
                <a:ext cx="8424937" cy="1200329"/>
              </a:xfrm>
              <a:prstGeom prst="rect">
                <a:avLst/>
              </a:prstGeom>
              <a:blipFill>
                <a:blip r:embed="rId6"/>
                <a:stretch>
                  <a:fillRect l="-578" t="-5584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5">
            <a:extLst>
              <a:ext uri="{FF2B5EF4-FFF2-40B4-BE49-F238E27FC236}">
                <a16:creationId xmlns:a16="http://schemas.microsoft.com/office/drawing/2014/main" id="{5A404AB5-2E4E-4DF0-9C4F-5B2FED13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051260"/>
            <a:ext cx="4248150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7F90F5D-1429-424D-AD69-BB998E2B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64" y="4131521"/>
            <a:ext cx="3847400" cy="255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4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单峰函数极值的黄金分割法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CC8E2A-3EC9-4EDE-B38E-0F3DF8381DED}"/>
                  </a:ext>
                </a:extLst>
              </p:cNvPr>
              <p:cNvSpPr/>
              <p:nvPr/>
            </p:nvSpPr>
            <p:spPr>
              <a:xfrm>
                <a:off x="320039" y="974191"/>
                <a:ext cx="842493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对于向内的试探法，从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[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𝒌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𝒌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]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开始，当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≈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.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𝟔𝟏𝟖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𝒌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.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𝟑𝟖𝟐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𝒌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𝟐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≈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.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𝟑𝟖𝟐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𝒂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𝒌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+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.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𝟔𝟏𝟖</m:t>
                    </m:r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𝒃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时，探索的效率最高，这样的试探法就成为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黄金分割法（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0.618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法）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CC8E2A-3EC9-4EDE-B38E-0F3DF8381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" y="974191"/>
                <a:ext cx="8424937" cy="1200329"/>
              </a:xfrm>
              <a:prstGeom prst="rect">
                <a:avLst/>
              </a:prstGeom>
              <a:blipFill>
                <a:blip r:embed="rId3"/>
                <a:stretch>
                  <a:fillRect l="-578" t="-5584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C9AB8C5-475B-46FB-BCB5-B5B05955B762}"/>
                  </a:ext>
                </a:extLst>
              </p:cNvPr>
              <p:cNvSpPr/>
              <p:nvPr/>
            </p:nvSpPr>
            <p:spPr>
              <a:xfrm>
                <a:off x="320037" y="2153254"/>
                <a:ext cx="8424937" cy="1000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Wingdings" panose="05000000000000000000" pitchFamily="2" charset="2"/>
                  </a:rPr>
                  <a:t>黄金分割法的算法复杂度为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𝑶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(</m:t>
                    </m:r>
                    <m:func>
                      <m:func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𝒃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𝒂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𝝐</m:t>
                            </m:r>
                          </m:den>
                        </m:f>
                      </m:e>
                    </m:func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,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而且可以处理目标函数不可导的特殊情况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C9AB8C5-475B-46FB-BCB5-B5B05955B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7" y="2153254"/>
                <a:ext cx="8424937" cy="1000723"/>
              </a:xfrm>
              <a:prstGeom prst="rect">
                <a:avLst/>
              </a:prstGeom>
              <a:blipFill>
                <a:blip r:embed="rId4"/>
                <a:stretch>
                  <a:fillRect l="-578" b="-12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DBAB57B-C58B-4335-8D1F-58B0FCCD9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66" y="3199852"/>
            <a:ext cx="8872491" cy="3074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46DDE7-351D-4F9B-8878-AEDB03593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959" y="3553188"/>
            <a:ext cx="4410104" cy="3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3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单峰函数极值的黄金分割法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BAB57B-C58B-4335-8D1F-58B0FCCD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6" y="939931"/>
            <a:ext cx="8872491" cy="3074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CB43C8-F9DE-4D77-A4CE-1E8E79F95FBF}"/>
              </a:ext>
            </a:extLst>
          </p:cNvPr>
          <p:cNvSpPr/>
          <p:nvPr/>
        </p:nvSpPr>
        <p:spPr>
          <a:xfrm>
            <a:off x="329642" y="1269993"/>
            <a:ext cx="881435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x1=-20;x2=-18;      </a:t>
            </a: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=@(x)(sin(x).^2.*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(-0.1*x)-0.5*sin(x).*(x+0.1));</a:t>
            </a: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(x1);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(x2)&lt;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(x2); end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设立初始最小值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while(1)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alpha1 = x1*0.618+x2*0.382;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alpha2 = x1*0.382+x2*0.618;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黄金分割点选取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if(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(alpha1)&gt;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(alpha2))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x1 = alpha1; 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若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alpha1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点函数更大，则排除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[x1,alpha1]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 if(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(alpha2)&lt;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(alpha2); end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else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   x2 = alpha2; 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若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alpha2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点函数更大，则排除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[alpha2,x2]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 if(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(alpha1)&lt;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(alpha1); end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end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if(alpha2 - alpha1&lt;1e-8) break; end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距离指数级下降，次数有限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minf,alpha1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注意本题目可以并不在算法中更新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，只需令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(alpha1)</a:t>
            </a:r>
          </a:p>
          <a:p>
            <a:r>
              <a:rPr lang="en-US" altLang="zh-CN" dirty="0" err="1">
                <a:solidFill>
                  <a:srgbClr val="0070C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-3.3476</a:t>
            </a:r>
          </a:p>
          <a:p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alpha1 = -19.6072</a:t>
            </a:r>
          </a:p>
        </p:txBody>
      </p:sp>
    </p:spTree>
    <p:extLst>
      <p:ext uri="{BB962C8B-B14F-4D97-AF65-F5344CB8AC3E}">
        <p14:creationId xmlns:p14="http://schemas.microsoft.com/office/powerpoint/2010/main" val="18815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  <a:hlinkClick r:id="rId3" action="ppaction://hlinkfile"/>
              </a:rPr>
              <a:t>一元问题的牛顿迭代法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CC8E2A-3EC9-4EDE-B38E-0F3DF8381DED}"/>
                  </a:ext>
                </a:extLst>
              </p:cNvPr>
              <p:cNvSpPr/>
              <p:nvPr/>
            </p:nvSpPr>
            <p:spPr>
              <a:xfrm>
                <a:off x="320039" y="974191"/>
                <a:ext cx="8788465" cy="1797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  <a:sym typeface="Wingdings" panose="05000000000000000000" pitchFamily="2" charset="2"/>
                  </a:rPr>
                  <a:t>牛顿</a:t>
                </a: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  <a:sym typeface="Wingdings" panose="05000000000000000000" pitchFamily="2" charset="2"/>
                  </a:rPr>
                  <a:t>迭代法起源于</a:t>
                </a:r>
                <a:r>
                  <a:rPr lang="zh-CN" altLang="en-US" sz="2400" b="1" noProof="0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Wingdings" panose="05000000000000000000" pitchFamily="2" charset="2"/>
                  </a:rPr>
                  <a:t>一阶</a:t>
                </a:r>
                <a:r>
                  <a:rPr lang="zh-CN" altLang="en-US" sz="2400" b="1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Wingdings" panose="05000000000000000000" pitchFamily="2" charset="2"/>
                  </a:rPr>
                  <a:t>泰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Wingdings" panose="05000000000000000000" pitchFamily="2" charset="2"/>
                  </a:rPr>
                  <a:t>勒展开近似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𝒇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′(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)(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,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此时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,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设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∃</m:t>
                    </m:r>
                    <m:bar>
                      <m:barPr>
                        <m:pos m:val="top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bar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</m:e>
                    </m:ba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,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满足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bar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𝒙</m:t>
                            </m:r>
                          </m:e>
                        </m:ba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则给定任意一点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,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有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≈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</m:ctrlPr>
                          </m:bar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ba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</m:ctrlPr>
                          </m:bar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ba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</m:ctrlPr>
                          </m:bar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bar>
                      </m:e>
                    </m:d>
                    <m:r>
                      <m:rPr>
                        <m:nor/>
                      </m:rPr>
                      <a:rPr lang="en-US" altLang="zh-CN" sz="2400" b="1" dirty="0">
                        <a:latin typeface="幼圆" panose="02010509060101010101" pitchFamily="49" charset="-122"/>
                        <a:ea typeface="幼圆" panose="02010509060101010101" pitchFamily="49" charset="-122"/>
                      </a:rPr>
                      <m:t>,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移项后即可得到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bar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</m:e>
                    </m:ba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≈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𝒙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𝒇</m:t>
                        </m:r>
                        <m:d>
                          <m:d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  <m:t>𝒙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  <m:t>𝒇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,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对于线性函数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，此法可快速求解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BCC8E2A-3EC9-4EDE-B38E-0F3DF8381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" y="974191"/>
                <a:ext cx="8788465" cy="1797800"/>
              </a:xfrm>
              <a:prstGeom prst="rect">
                <a:avLst/>
              </a:prstGeom>
              <a:blipFill>
                <a:blip r:embed="rId4"/>
                <a:stretch>
                  <a:fillRect l="-555" t="-3729" r="-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35562A-6F47-407A-AAB9-7D98414904FD}"/>
                  </a:ext>
                </a:extLst>
              </p:cNvPr>
              <p:cNvSpPr/>
              <p:nvPr/>
            </p:nvSpPr>
            <p:spPr>
              <a:xfrm>
                <a:off x="320039" y="2864644"/>
                <a:ext cx="6052162" cy="1612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几何上讲，牛顿迭代法类似于寻找切线方向并移动至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x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轴交点，迭代公式记为：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580"/>
                  </a:spcBef>
                  <a:spcAft>
                    <a:spcPts val="0"/>
                  </a:spcAft>
                  <a:buClr>
                    <a:srgbClr val="00B050"/>
                  </a:buClr>
                  <a:buSzPct val="85000"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𝒏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幼圆" panose="02010509060101010101" pitchFamily="49" charset="-122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幼圆" panose="02010509060101010101" pitchFamily="49" charset="-122"/>
                              <a:cs typeface="+mn-cs"/>
                            </a:rPr>
                            <m:t>𝒇</m:t>
                          </m:r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𝒇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幼圆" panose="02010509060101010101" pitchFamily="49" charset="-122"/>
                                      <a:cs typeface="+mn-cs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35562A-6F47-407A-AAB9-7D9841490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9" y="2864644"/>
                <a:ext cx="6052162" cy="1612493"/>
              </a:xfrm>
              <a:prstGeom prst="rect">
                <a:avLst/>
              </a:prstGeom>
              <a:blipFill>
                <a:blip r:embed="rId5"/>
                <a:stretch>
                  <a:fillRect l="-806" t="-3030" r="-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90DD2FC-2DD2-4C45-A165-2007573E2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2951678"/>
            <a:ext cx="2498106" cy="179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C1B7A3-F13F-4AB0-B10A-560AA28491F0}"/>
                  </a:ext>
                </a:extLst>
              </p:cNvPr>
              <p:cNvSpPr/>
              <p:nvPr/>
            </p:nvSpPr>
            <p:spPr>
              <a:xfrm>
                <a:off x="355535" y="4755098"/>
                <a:ext cx="8788465" cy="16176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  <a:sym typeface="Wingdings" panose="05000000000000000000" pitchFamily="2" charset="2"/>
                  </a:rPr>
                  <a:t>对于求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  <a:sym typeface="Wingdings" panose="05000000000000000000" pitchFamily="2" charset="2"/>
                  </a:rPr>
                  <a:t>局部最小值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  <a:sym typeface="Wingdings" panose="05000000000000000000" pitchFamily="2" charset="2"/>
                  </a:rPr>
                  <a:t>问题，因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  <a:sym typeface="Wingdings" panose="05000000000000000000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  <a:sym typeface="Wingdings" panose="05000000000000000000" pitchFamily="2" charset="2"/>
                              </a:rPr>
                              <m:t>argmin</m:t>
                            </m:r>
                          </m:e>
                          <m:lim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幼圆" panose="02010509060101010101" pitchFamily="49" charset="-122"/>
                                <a:cs typeface="+mn-cs"/>
                                <a:sym typeface="Wingdings" panose="05000000000000000000" pitchFamily="2" charset="2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  <m:t>𝒇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幼圆" panose="02010509060101010101" pitchFamily="49" charset="-122"/>
                            <a:cs typeface="+mn-cs"/>
                            <a:sym typeface="Wingdings" panose="05000000000000000000" pitchFamily="2" charset="2"/>
                          </a:rPr>
                          <m:t>)</m:t>
                        </m:r>
                      </m:e>
                    </m:func>
                    <m:r>
                      <a:rPr lang="en-US" altLang="zh-CN" sz="2400" b="1" i="1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⇔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幼圆" panose="02010509060101010101" pitchFamily="49" charset="-122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幼圆" panose="02010509060101010101" pitchFamily="49" charset="-122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，</a:t>
                </a:r>
                <a:r>
                  <a:rPr lang="zh-CN" altLang="en-US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因此对应的牛顿迭代法公式只需改为导数方程问题，迭代公式：</a:t>
                </a:r>
                <a:br>
                  <a:rPr lang="en-US" altLang="zh-CN" sz="2400" b="1" dirty="0">
                    <a:latin typeface="幼圆" panose="02010509060101010101" pitchFamily="49" charset="-122"/>
                    <a:ea typeface="幼圆" panose="02010509060101010101" pitchFamily="49" charset="-12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−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𝒇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′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′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幼圆" panose="020105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幼圆" panose="02010509060101010101" pitchFamily="49" charset="-122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C1B7A3-F13F-4AB0-B10A-560AA2849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35" y="4755098"/>
                <a:ext cx="8788465" cy="1617687"/>
              </a:xfrm>
              <a:prstGeom prst="rect">
                <a:avLst/>
              </a:prstGeom>
              <a:blipFill>
                <a:blip r:embed="rId7"/>
                <a:stretch>
                  <a:fillRect l="-624" t="-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96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812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牛顿迭代法求局部最小值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BAB57B-C58B-4335-8D1F-58B0FCCD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6" y="939931"/>
            <a:ext cx="8872491" cy="3074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CB43C8-F9DE-4D77-A4CE-1E8E79F95FBF}"/>
              </a:ext>
            </a:extLst>
          </p:cNvPr>
          <p:cNvSpPr/>
          <p:nvPr/>
        </p:nvSpPr>
        <p:spPr>
          <a:xfrm>
            <a:off x="329642" y="1269993"/>
            <a:ext cx="881435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x1=-20;x2=-18;syms x;		</a:t>
            </a: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=@(x)(sin(x).^2.*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(-0.1*x)-0.5*sin(x).*(x+0.1));</a:t>
            </a: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yxp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diff(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	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MATLAB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默认使用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类型储存导函数表达式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yxp2 = diff(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yxp,x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二阶导函数表达式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-19;iter = 0;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迭代初始值与迭代次数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while(1)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iter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iter+1;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-double(subs(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yxp,x,x_old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)/subs(yxp2,x,x_old));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利用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subs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将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sym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型函数代入数值，最后要转换为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double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型以节省空间加快速度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if(abs(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x_new-x_old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)&lt;1e-8)    break;   end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</a:t>
            </a:r>
          </a:p>
          <a:p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iter,x_new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solidFill>
                  <a:srgbClr val="0070C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iter</a:t>
            </a: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5</a:t>
            </a:r>
          </a:p>
          <a:p>
            <a:r>
              <a:rPr lang="en-US" altLang="zh-CN" dirty="0" err="1">
                <a:solidFill>
                  <a:srgbClr val="0070C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</a:t>
            </a: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-19.6072</a:t>
            </a: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yx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 err="1">
                <a:solidFill>
                  <a:srgbClr val="0070C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minf</a:t>
            </a: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-3.3476</a:t>
            </a:r>
          </a:p>
        </p:txBody>
      </p:sp>
    </p:spTree>
    <p:extLst>
      <p:ext uri="{BB962C8B-B14F-4D97-AF65-F5344CB8AC3E}">
        <p14:creationId xmlns:p14="http://schemas.microsoft.com/office/powerpoint/2010/main" val="345286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15747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复习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梯度下降法解多元最小值问题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53CF97D-F7A2-4011-AE80-1AA11B3D3C1D}"/>
                  </a:ext>
                </a:extLst>
              </p:cNvPr>
              <p:cNvSpPr/>
              <p:nvPr/>
            </p:nvSpPr>
            <p:spPr>
              <a:xfrm>
                <a:off x="129550" y="1916832"/>
                <a:ext cx="8424936" cy="2043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光滑函数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𝝋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下降最快的方向为其负梯度方向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𝒑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−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𝝋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  <a:cs typeface="Courier New" panose="02070309020205020404" pitchFamily="49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。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因此对于凸问题，只需按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  <m:t>𝒌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  <a:cs typeface="Courier New" panose="02070309020205020404" pitchFamily="49" charset="0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𝝀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𝒑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进行迭代即可无限接近理论最小值。其中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𝝀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&gt;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为待定步长，右下为梯度下降迭代示意图。对于非凸问题，迭代有可能会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收敛到某个局部最小值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。</a:t>
                </a:r>
                <a:endParaRPr lang="en-US" altLang="zh-CN" sz="2400" b="1" dirty="0">
                  <a:latin typeface="+mj-ea"/>
                  <a:ea typeface="+mj-ea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53CF97D-F7A2-4011-AE80-1AA11B3D3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0" y="1916832"/>
                <a:ext cx="8424936" cy="2043636"/>
              </a:xfrm>
              <a:prstGeom prst="rect">
                <a:avLst/>
              </a:prstGeom>
              <a:blipFill>
                <a:blip r:embed="rId2"/>
                <a:stretch>
                  <a:fillRect l="-651" t="-2083" r="-1158" b="-5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CEEFB9C-DB5D-4BD1-A37E-BB0D682F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789040"/>
            <a:ext cx="3651821" cy="2877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C548EBF-F815-4975-9328-18E443CE30F6}"/>
                  </a:ext>
                </a:extLst>
              </p:cNvPr>
              <p:cNvSpPr/>
              <p:nvPr/>
            </p:nvSpPr>
            <p:spPr>
              <a:xfrm>
                <a:off x="129550" y="4077072"/>
                <a:ext cx="48024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多元问题同样存在最速下降法，不过有时由于最佳步长计算复杂，也可能用固定步长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𝝀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代替。</a:t>
                </a:r>
                <a:endParaRPr lang="en-US" altLang="zh-CN" sz="2400" b="1" dirty="0">
                  <a:solidFill>
                    <a:schemeClr val="tx1"/>
                  </a:solidFill>
                  <a:latin typeface="+mj-ea"/>
                  <a:ea typeface="+mj-ea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C548EBF-F815-4975-9328-18E443CE3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0" y="4077072"/>
                <a:ext cx="4802490" cy="1200329"/>
              </a:xfrm>
              <a:prstGeom prst="rect">
                <a:avLst/>
              </a:prstGeom>
              <a:blipFill>
                <a:blip r:embed="rId4"/>
                <a:stretch>
                  <a:fillRect l="-1142" t="-4061" r="-7234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A1852FCA-BE29-49C7-A7E9-B61382A41C29}"/>
                  </a:ext>
                </a:extLst>
              </p:cNvPr>
              <p:cNvSpPr/>
              <p:nvPr/>
            </p:nvSpPr>
            <p:spPr>
              <a:xfrm>
                <a:off x="129549" y="1022336"/>
                <a:ext cx="874234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将一元最优化问题推广到多元问题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𝐚𝐫𝐠𝐦𝐢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𝐧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𝒏</m:t>
                            </m:r>
                          </m:sup>
                        </m:sSup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𝝋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，设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𝝋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满足一定光滑性且其梯度除极值点外不为</a:t>
                </a:r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0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向量。</a:t>
                </a:r>
                <a:endParaRPr lang="en-US" altLang="zh-CN" sz="2400" b="1" dirty="0">
                  <a:latin typeface="+mj-ea"/>
                  <a:ea typeface="+mj-ea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A1852FCA-BE29-49C7-A7E9-B61382A4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9" y="1022336"/>
                <a:ext cx="8742343" cy="830997"/>
              </a:xfrm>
              <a:prstGeom prst="rect">
                <a:avLst/>
              </a:prstGeom>
              <a:blipFill>
                <a:blip r:embed="rId5"/>
                <a:stretch>
                  <a:fillRect l="-628" t="-8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8139CA-02F4-49E9-B58D-7AFD86CCA7F6}"/>
                  </a:ext>
                </a:extLst>
              </p:cNvPr>
              <p:cNvSpPr/>
              <p:nvPr/>
            </p:nvSpPr>
            <p:spPr>
              <a:xfrm>
                <a:off x="129549" y="5301918"/>
                <a:ext cx="480249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多元问题是否为凸问题，等价于目标函数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𝝋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的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Hessian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矩阵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是否半正定的判定问题。</a:t>
                </a:r>
                <a:endParaRPr lang="en-US" altLang="zh-CN" sz="2400" b="1" dirty="0">
                  <a:solidFill>
                    <a:schemeClr val="tx1"/>
                  </a:solidFill>
                  <a:latin typeface="+mj-ea"/>
                  <a:ea typeface="+mj-ea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8139CA-02F4-49E9-B58D-7AFD86CCA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9" y="5301918"/>
                <a:ext cx="4802490" cy="1200329"/>
              </a:xfrm>
              <a:prstGeom prst="rect">
                <a:avLst/>
              </a:prstGeom>
              <a:blipFill>
                <a:blip r:embed="rId6"/>
                <a:stretch>
                  <a:fillRect l="-1142" t="-4061" r="-888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51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15747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最速梯度下降法解多元问题实例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815D6-6AC5-4A6D-9E01-0092D9D1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9" y="931119"/>
            <a:ext cx="8872491" cy="3074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D2C6E0A-07F5-442D-A379-20E43FFD7058}"/>
              </a:ext>
            </a:extLst>
          </p:cNvPr>
          <p:cNvSpPr/>
          <p:nvPr/>
        </p:nvSpPr>
        <p:spPr>
          <a:xfrm>
            <a:off x="271509" y="1196752"/>
            <a:ext cx="86009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clear,clc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s-E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ff=@(x,y) (100*(y-x^2)^2+(1-x)^2);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函数及其导数</a:t>
            </a:r>
            <a:endParaRPr lang="es-E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s-E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dff =@(x,y) [2*x - 400*x*(- x^2 + y) - 2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</a:t>
            </a:r>
            <a:r>
              <a:rPr lang="es-E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- 200*x^2 + 200*y];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x0 = -5; y0 = -2;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初始条件（可改变）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x0;y_old = y0;iter=0;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while(1)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iter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iter+1;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Grad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x_old,y_old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梯度方向的获得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lsf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@(lambda)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-lambda*Grad(1),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-...  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 	lambda*Grad(2));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生成对应方向关于步长的一元函数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[lambda,~]=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fminbnd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(lsf,0,10);%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搜索最佳步长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-lambda*Grad(1);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-lambda*Grad(2);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if(abs(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x_new-x_old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)&lt;1e-8 &amp;&amp; abs(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y_new-y_old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)&lt;1e-8) 		 break; 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当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均保持稳定时结束迭代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end			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x_new;y_old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</a:t>
            </a: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iter,x_new,y_new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err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x_new,y_new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)-0</a:t>
            </a:r>
          </a:p>
        </p:txBody>
      </p:sp>
    </p:spTree>
    <p:extLst>
      <p:ext uri="{BB962C8B-B14F-4D97-AF65-F5344CB8AC3E}">
        <p14:creationId xmlns:p14="http://schemas.microsoft.com/office/powerpoint/2010/main" val="124248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15747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最速梯度下降法解多元问题实例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815D6-6AC5-4A6D-9E01-0092D9D1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9" y="931119"/>
            <a:ext cx="8872491" cy="307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1707A8C-C159-4658-B9FA-D69C81C13AB0}"/>
                  </a:ext>
                </a:extLst>
              </p:cNvPr>
              <p:cNvSpPr/>
              <p:nvPr/>
            </p:nvSpPr>
            <p:spPr>
              <a:xfrm>
                <a:off x="129549" y="1412776"/>
                <a:ext cx="8742343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若初值条件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𝟓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𝟓</m:t>
                    </m:r>
                  </m:oMath>
                </a14:m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迭代成功</a:t>
                </a:r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输出：</a:t>
                </a:r>
                <a:endParaRPr lang="en-US" altLang="zh-CN" sz="2400" b="1" dirty="0">
                  <a:latin typeface="+mj-ea"/>
                  <a:ea typeface="+mj-ea"/>
                  <a:cs typeface="Courier New" panose="02070309020205020404" pitchFamily="49" charset="0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iter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1641, </a:t>
                </a: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x_new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1.0000, </a:t>
                </a: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y_new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1.0000, err = 5.6806e-13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1707A8C-C159-4658-B9FA-D69C81C13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9" y="1412776"/>
                <a:ext cx="8742343" cy="815608"/>
              </a:xfrm>
              <a:prstGeom prst="rect">
                <a:avLst/>
              </a:prstGeom>
              <a:blipFill>
                <a:blip r:embed="rId3"/>
                <a:stretch>
                  <a:fillRect l="-628" t="-8209" b="-1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7367C70-859E-4335-A8B5-8E5CA0399D2E}"/>
                  </a:ext>
                </a:extLst>
              </p:cNvPr>
              <p:cNvSpPr/>
              <p:nvPr/>
            </p:nvSpPr>
            <p:spPr>
              <a:xfrm>
                <a:off x="129548" y="2402580"/>
                <a:ext cx="8742343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若初值条件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=−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𝟐</m:t>
                    </m:r>
                  </m:oMath>
                </a14:m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迭代成功</a:t>
                </a:r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输出：</a:t>
                </a:r>
                <a:endParaRPr lang="en-US" altLang="zh-CN" sz="2400" b="1" dirty="0">
                  <a:latin typeface="+mj-ea"/>
                  <a:ea typeface="+mj-ea"/>
                  <a:cs typeface="Courier New" panose="02070309020205020404" pitchFamily="49" charset="0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iter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1850, </a:t>
                </a: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x_new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1.0000, </a:t>
                </a: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y_new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1.0000, err = 4.7010e-12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7367C70-859E-4335-A8B5-8E5CA0399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8" y="2402580"/>
                <a:ext cx="8742343" cy="815608"/>
              </a:xfrm>
              <a:prstGeom prst="rect">
                <a:avLst/>
              </a:prstGeom>
              <a:blipFill>
                <a:blip r:embed="rId4"/>
                <a:stretch>
                  <a:fillRect l="-628" t="-8209" b="-1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26FE89-C86B-4736-A4C2-69ED3BC33D84}"/>
                  </a:ext>
                </a:extLst>
              </p:cNvPr>
              <p:cNvSpPr/>
              <p:nvPr/>
            </p:nvSpPr>
            <p:spPr>
              <a:xfrm>
                <a:off x="129548" y="3392384"/>
                <a:ext cx="8742343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若初值条件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𝟐</m:t>
                    </m:r>
                  </m:oMath>
                </a14:m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迭代成功</a:t>
                </a:r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输出：</a:t>
                </a:r>
                <a:endParaRPr lang="en-US" altLang="zh-CN" sz="2400" b="1" dirty="0">
                  <a:latin typeface="+mj-ea"/>
                  <a:ea typeface="+mj-ea"/>
                  <a:cs typeface="Courier New" panose="02070309020205020404" pitchFamily="49" charset="0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iter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1115, </a:t>
                </a: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x_new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1.0000, </a:t>
                </a: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y_new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1.0000, err = 2.6486e-12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826FE89-C86B-4736-A4C2-69ED3BC33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8" y="3392384"/>
                <a:ext cx="8742343" cy="815608"/>
              </a:xfrm>
              <a:prstGeom prst="rect">
                <a:avLst/>
              </a:prstGeom>
              <a:blipFill>
                <a:blip r:embed="rId5"/>
                <a:stretch>
                  <a:fillRect l="-628" t="-8209" b="-1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235F352-DAD6-41F1-980D-1FA6228D630D}"/>
                  </a:ext>
                </a:extLst>
              </p:cNvPr>
              <p:cNvSpPr/>
              <p:nvPr/>
            </p:nvSpPr>
            <p:spPr>
              <a:xfrm>
                <a:off x="129547" y="4339860"/>
                <a:ext cx="8742343" cy="815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若初值条件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𝟓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  <a:cs typeface="Courier New" panose="02070309020205020404" pitchFamily="49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  <a:cs typeface="Courier New" panose="02070309020205020404" pitchFamily="49" charset="0"/>
                      </a:rPr>
                      <m:t>𝟓</m:t>
                    </m:r>
                  </m:oMath>
                </a14:m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迭代成功</a:t>
                </a:r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,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但速度较慢，输出：</a:t>
                </a:r>
                <a:endParaRPr lang="en-US" altLang="zh-CN" sz="2400" b="1" dirty="0">
                  <a:latin typeface="+mj-ea"/>
                  <a:ea typeface="+mj-ea"/>
                  <a:cs typeface="Courier New" panose="02070309020205020404" pitchFamily="49" charset="0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iter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5171, </a:t>
                </a: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x_new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1.0000, </a:t>
                </a:r>
                <a:r>
                  <a:rPr lang="en-US" altLang="zh-CN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y_new</a:t>
                </a:r>
                <a:r>
                  <a:rPr lang="en-US" altLang="zh-CN" dirty="0">
                    <a:solidFill>
                      <a:srgbClr val="0070C0"/>
                    </a:solidFill>
                    <a:latin typeface="Courier New" panose="02070309020205020404" pitchFamily="49" charset="0"/>
                    <a:ea typeface="+mj-ea"/>
                    <a:cs typeface="Courier New" panose="02070309020205020404" pitchFamily="49" charset="0"/>
                  </a:rPr>
                  <a:t> = 1.0000, err = 2.4913e-11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235F352-DAD6-41F1-980D-1FA6228D6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7" y="4339860"/>
                <a:ext cx="8742343" cy="815608"/>
              </a:xfrm>
              <a:prstGeom prst="rect">
                <a:avLst/>
              </a:prstGeom>
              <a:blipFill>
                <a:blip r:embed="rId6"/>
                <a:stretch>
                  <a:fillRect l="-628" t="-8209" b="-1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842D00A8-5DD2-4482-8A15-58CBA06B870A}"/>
              </a:ext>
            </a:extLst>
          </p:cNvPr>
          <p:cNvSpPr/>
          <p:nvPr/>
        </p:nvSpPr>
        <p:spPr>
          <a:xfrm>
            <a:off x="129547" y="5287336"/>
            <a:ext cx="87423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  <a:cs typeface="Courier New" panose="02070309020205020404" pitchFamily="49" charset="0"/>
              </a:rPr>
              <a:t>很明显，本题使用的最速梯度下降法，虽然速度较慢，但在迭代的收敛性和准确性上，均优于基于单纯形法的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  <a:cs typeface="Courier New" panose="02070309020205020404" pitchFamily="49" charset="0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  <a:cs typeface="Courier New" panose="02070309020205020404" pitchFamily="49" charset="0"/>
              </a:rPr>
              <a:t>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fminsearch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  <a:cs typeface="Courier New" panose="02070309020205020404" pitchFamily="49" charset="0"/>
              </a:rPr>
              <a:t>，速度上不如新函数</a:t>
            </a:r>
            <a:r>
              <a:rPr lang="en-US" altLang="zh-CN" sz="2400" b="1" dirty="0" err="1">
                <a:solidFill>
                  <a:schemeClr val="accent2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fminunc</a:t>
            </a:r>
            <a:endParaRPr lang="en-US" altLang="zh-CN" dirty="0">
              <a:solidFill>
                <a:schemeClr val="accent2"/>
              </a:solidFill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11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5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复习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-M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函数的建议格式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801421-9A99-4448-8EE3-F83D0EBA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6" y="971600"/>
            <a:ext cx="8314947" cy="468052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4141692-73BF-4C48-968B-457D29FFCFA0}"/>
              </a:ext>
            </a:extLst>
          </p:cNvPr>
          <p:cNvSpPr/>
          <p:nvPr/>
        </p:nvSpPr>
        <p:spPr>
          <a:xfrm>
            <a:off x="436230" y="5652120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实例使用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MATLAB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命令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edit ode45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可以观察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MATLAB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自带的一种常微分方程函数的编写。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43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15747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牛顿法解多元最小值问题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了解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C548EBF-F815-4975-9328-18E443CE30F6}"/>
                  </a:ext>
                </a:extLst>
              </p:cNvPr>
              <p:cNvSpPr/>
              <p:nvPr/>
            </p:nvSpPr>
            <p:spPr>
              <a:xfrm>
                <a:off x="129550" y="2026824"/>
                <a:ext cx="4802490" cy="2142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定义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Hessian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矩阵：</a:t>
                </a:r>
                <a:endParaRPr lang="en-US" altLang="zh-CN" sz="2400" b="1" dirty="0">
                  <a:solidFill>
                    <a:schemeClr val="tx1"/>
                  </a:solidFill>
                  <a:latin typeface="+mj-ea"/>
                  <a:ea typeface="+mj-ea"/>
                  <a:cs typeface="Courier New" panose="02070309020205020404" pitchFamily="49" charset="0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altLang="zh-C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  <m:t>𝛁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Courier New" panose="02070309020205020404" pitchFamily="49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Courier New" panose="02070309020205020404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j-ea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j-ea"/>
                                            <a:cs typeface="Courier New" panose="02070309020205020404" pitchFamily="49" charset="0"/>
                                          </a:rPr>
                                          <m:t>𝝏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j-ea"/>
                                            <a:cs typeface="Courier New" panose="02070309020205020404" pitchFamily="49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Courier New" panose="02070309020205020404" pitchFamily="49" charset="0"/>
                                      </a:rPr>
                                      <m:t>𝒇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  <a:cs typeface="Courier New" panose="02070309020205020404" pitchFamily="49" charset="0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j-ea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j-ea"/>
                                            <a:cs typeface="Courier New" panose="02070309020205020404" pitchFamily="49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j-ea"/>
                                            <a:cs typeface="Courier New" panose="02070309020205020404" pitchFamily="49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𝝏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𝒇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𝝏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𝝏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𝒚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𝝏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𝒇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𝝏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𝝏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𝒚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𝝏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𝒇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i="1" dirty="0">
                  <a:solidFill>
                    <a:schemeClr val="tx1"/>
                  </a:solidFill>
                  <a:latin typeface="+mj-ea"/>
                  <a:ea typeface="+mj-ea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C548EBF-F815-4975-9328-18E443CE3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0" y="2026824"/>
                <a:ext cx="4802490" cy="2142318"/>
              </a:xfrm>
              <a:prstGeom prst="rect">
                <a:avLst/>
              </a:prstGeom>
              <a:blipFill>
                <a:blip r:embed="rId3"/>
                <a:stretch>
                  <a:fillRect l="-1142" t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A1852FCA-BE29-49C7-A7E9-B61382A41C29}"/>
                  </a:ext>
                </a:extLst>
              </p:cNvPr>
              <p:cNvSpPr/>
              <p:nvPr/>
            </p:nvSpPr>
            <p:spPr>
              <a:xfrm>
                <a:off x="129549" y="813869"/>
                <a:ext cx="874234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prstClr val="black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多元问题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𝐚𝐫𝐠𝐦𝐢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𝐧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𝒏</m:t>
                            </m:r>
                          </m:sup>
                        </m:sSup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𝝋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在使用最速梯度下降法求解时，由于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相邻迭代的梯度方向正交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，导致移动方向呈现锯齿型，收敛速度与效率不佳。且对于病态矩阵无健壮性。</a:t>
                </a:r>
                <a:endParaRPr lang="en-US" altLang="zh-CN" sz="2400" b="1" dirty="0">
                  <a:latin typeface="+mj-ea"/>
                  <a:ea typeface="+mj-ea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A1852FCA-BE29-49C7-A7E9-B61382A4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9" y="813869"/>
                <a:ext cx="8742343" cy="1200329"/>
              </a:xfrm>
              <a:prstGeom prst="rect">
                <a:avLst/>
              </a:prstGeom>
              <a:blipFill>
                <a:blip r:embed="rId4"/>
                <a:stretch>
                  <a:fillRect l="-628" t="-5612" r="-976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8139CA-02F4-49E9-B58D-7AFD86CCA7F6}"/>
                  </a:ext>
                </a:extLst>
              </p:cNvPr>
              <p:cNvSpPr/>
              <p:nvPr/>
            </p:nvSpPr>
            <p:spPr>
              <a:xfrm>
                <a:off x="129548" y="4206294"/>
                <a:ext cx="5954620" cy="1700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lvl="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多元问题</a:t>
                </a:r>
                <a14:m>
                  <m:oMath xmlns:m="http://schemas.openxmlformats.org/officeDocument/2006/math">
                    <m:r>
                      <a:rPr lang="en-US" altLang="zh-CN" sz="2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𝐚𝐫𝐠𝐦𝐢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𝐧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𝒏</m:t>
                            </m:r>
                          </m:sup>
                        </m:sSup>
                      </m:sub>
                    </m:sSub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𝝋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𝒙</m:t>
                    </m:r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的牛顿迭代公式为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(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注意矩阵相乘后方向</a:t>
                </a:r>
                <a:r>
                  <a:rPr lang="zh-CN" altLang="en-US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可能改变</a:t>
                </a:r>
                <a:r>
                  <a:rPr lang="en-US" altLang="zh-CN" sz="2400" b="1" dirty="0">
                    <a:latin typeface="+mj-ea"/>
                    <a:ea typeface="+mj-ea"/>
                    <a:cs typeface="Courier New" panose="02070309020205020404" pitchFamily="49" charset="0"/>
                  </a:rPr>
                  <a:t>)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：</a:t>
                </a:r>
                <a:endParaRPr lang="en-US" altLang="zh-CN" sz="2400" b="1" dirty="0">
                  <a:latin typeface="+mj-ea"/>
                  <a:ea typeface="+mj-ea"/>
                  <a:cs typeface="Courier New" panose="02070309020205020404" pitchFamily="49" charset="0"/>
                </a:endParaRPr>
              </a:p>
              <a:p>
                <a:pPr lvl="0">
                  <a:spcBef>
                    <a:spcPts val="580"/>
                  </a:spcBef>
                  <a:buClr>
                    <a:srgbClr val="00B050"/>
                  </a:buClr>
                  <a:buSzPct val="8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  <m:t>𝒌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  <a:cs typeface="Courier New" panose="020703090202050204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j-ea"/>
                          <a:cs typeface="Courier New" panose="02070309020205020404" pitchFamily="49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𝛁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𝒇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𝒚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𝛁</m:t>
                              </m:r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𝒙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 sz="2400" b="1" i="1" dirty="0">
                                  <a:latin typeface="+mj-ea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Courier New" panose="02070309020205020404" pitchFamily="49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Courier New" panose="02070309020205020404" pitchFamily="49" charset="0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en-US" altLang="zh-CN" sz="2400" b="1" i="1" dirty="0">
                  <a:solidFill>
                    <a:schemeClr val="tx1"/>
                  </a:solidFill>
                  <a:latin typeface="+mj-ea"/>
                  <a:ea typeface="+mj-ea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8139CA-02F4-49E9-B58D-7AFD86CCA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8" y="4206294"/>
                <a:ext cx="5954620" cy="1700850"/>
              </a:xfrm>
              <a:prstGeom prst="rect">
                <a:avLst/>
              </a:prstGeom>
              <a:blipFill>
                <a:blip r:embed="rId5"/>
                <a:stretch>
                  <a:fillRect l="-921" t="-3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EA448D2-E108-482A-8A27-7DD5508CFE3E}"/>
              </a:ext>
            </a:extLst>
          </p:cNvPr>
          <p:cNvGrpSpPr>
            <a:grpSpLocks/>
          </p:cNvGrpSpPr>
          <p:nvPr/>
        </p:nvGrpSpPr>
        <p:grpSpPr bwMode="auto">
          <a:xfrm>
            <a:off x="5508104" y="1704547"/>
            <a:ext cx="3492299" cy="2829604"/>
            <a:chOff x="1440" y="1728"/>
            <a:chExt cx="2656" cy="21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243937-404F-43AF-A912-2E39FA05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1728"/>
              <a:ext cx="2464" cy="2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6C76DBE5-2F64-43B4-AC18-86F8F4A166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3456"/>
            <a:ext cx="3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2" name="Equation" r:id="rId7" imgW="508000" imgH="381000" progId="Equation.DSMT4">
                    <p:embed/>
                  </p:oleObj>
                </mc:Choice>
                <mc:Fallback>
                  <p:oleObj name="Equation" r:id="rId7" imgW="508000" imgH="381000" progId="Equation.DSMT4">
                    <p:embed/>
                    <p:pic>
                      <p:nvPicPr>
                        <p:cNvPr id="574470" name="Object 10">
                          <a:extLst>
                            <a:ext uri="{FF2B5EF4-FFF2-40B4-BE49-F238E27FC236}">
                              <a16:creationId xmlns:a16="http://schemas.microsoft.com/office/drawing/2014/main" id="{27A29CE6-762A-4E04-9435-0C2C91EBD0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3456"/>
                          <a:ext cx="32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1">
              <a:extLst>
                <a:ext uri="{FF2B5EF4-FFF2-40B4-BE49-F238E27FC236}">
                  <a16:creationId xmlns:a16="http://schemas.microsoft.com/office/drawing/2014/main" id="{06EDACFD-F57F-4FA2-BAD8-F1CA43EDC8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3408"/>
            <a:ext cx="29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3" name="Equation" r:id="rId9" imgW="469696" imgH="380835" progId="Equation.DSMT4">
                    <p:embed/>
                  </p:oleObj>
                </mc:Choice>
                <mc:Fallback>
                  <p:oleObj name="Equation" r:id="rId9" imgW="469696" imgH="380835" progId="Equation.DSMT4">
                    <p:embed/>
                    <p:pic>
                      <p:nvPicPr>
                        <p:cNvPr id="574471" name="Object 11">
                          <a:extLst>
                            <a:ext uri="{FF2B5EF4-FFF2-40B4-BE49-F238E27FC236}">
                              <a16:creationId xmlns:a16="http://schemas.microsoft.com/office/drawing/2014/main" id="{BAB01559-12E6-42FD-8F41-E21752C61F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3408"/>
                          <a:ext cx="29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527B1AD-4246-4FE1-938D-FC2D0C9CF8CC}"/>
              </a:ext>
            </a:extLst>
          </p:cNvPr>
          <p:cNvSpPr/>
          <p:nvPr/>
        </p:nvSpPr>
        <p:spPr>
          <a:xfrm>
            <a:off x="129549" y="5814754"/>
            <a:ext cx="8742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  <a:cs typeface="Courier New" panose="02070309020205020404" pitchFamily="49" charset="0"/>
              </a:rPr>
              <a:t>牛顿法的一个缺点即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  <a:cs typeface="Courier New" panose="02070309020205020404" pitchFamily="49" charset="0"/>
              </a:rPr>
              <a:t>Hessian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  <a:cs typeface="Courier New" panose="02070309020205020404" pitchFamily="49" charset="0"/>
              </a:rPr>
              <a:t>不能出现不可逆的点。但此方法既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  <a:cs typeface="Courier New" panose="02070309020205020404" pitchFamily="49" charset="0"/>
              </a:rPr>
              <a:t>可以增加收敛的概率，也可以大大减少运行时间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  <a:cs typeface="Courier New" panose="02070309020205020404" pitchFamily="49" charset="0"/>
              </a:rPr>
              <a:t>。</a:t>
            </a:r>
            <a:endParaRPr lang="en-US" altLang="zh-CN" sz="2400" b="1" dirty="0">
              <a:latin typeface="+mj-ea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8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15747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牛顿法解多元问题实例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</a:t>
            </a:r>
            <a:r>
              <a: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了解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EE3C0F-89D8-4874-B0A9-16D3E36B1D4B}"/>
              </a:ext>
            </a:extLst>
          </p:cNvPr>
          <p:cNvSpPr/>
          <p:nvPr/>
        </p:nvSpPr>
        <p:spPr>
          <a:xfrm>
            <a:off x="271509" y="1113631"/>
            <a:ext cx="860098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clear,clc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=@(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(100*(y-x^2)^2+(1-x)^2); </a:t>
            </a: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hidff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=@(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x,y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 [ (x - 1)/(200*x^2 - 200*y + 1), -(200*x^4 - 400*x^2*y - x^2 + 2*x + 200*y^2 - y)/(200*x^2 - 200*y + 1)];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提前计算的迭代步长，即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inv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(Hessian)*Gradient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x0 = -5; y0 = -5;x_old = x0;y_old = y0;iter=0;</a:t>
            </a:r>
          </a:p>
          <a:p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while(1)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iter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iter+1;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p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hidff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x_old,y_old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);    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-p(1);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-p(2);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if(abs(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x_new-x_old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)&lt;1e-8 &amp;&amp; abs(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y_new-y_old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)&lt;1e-8) break; end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x_new;y_old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end</a:t>
            </a:r>
          </a:p>
          <a:p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iter,x_new,y_new</a:t>
            </a:r>
            <a:endParaRPr lang="en-US" altLang="zh-CN" b="1" dirty="0">
              <a:solidFill>
                <a:srgbClr val="008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err = 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ff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x_new,y_new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)-0</a:t>
            </a:r>
          </a:p>
          <a:p>
            <a:pPr lvl="0"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iter</a:t>
            </a: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= 6, </a:t>
            </a:r>
            <a:r>
              <a:rPr lang="en-US" altLang="zh-CN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x_new</a:t>
            </a: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= 1, </a:t>
            </a:r>
            <a:r>
              <a:rPr lang="en-US" altLang="zh-CN" dirty="0" err="1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y_new</a:t>
            </a: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= 1,</a:t>
            </a: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  <a:defRPr/>
            </a:pP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 err = 0	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次迭代后，差距已经为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0,5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次时为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e-27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级</a:t>
            </a:r>
            <a:endParaRPr lang="en-US" altLang="zh-CN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6AF6DA8-3BF9-40C3-9C85-43B39ED0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9" y="826997"/>
            <a:ext cx="8872491" cy="3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8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解非线性方程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(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组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)-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4.2-8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33F30A-9BCE-4CE3-895B-C095D82116B5}"/>
              </a:ext>
            </a:extLst>
          </p:cNvPr>
          <p:cNvSpPr/>
          <p:nvPr/>
        </p:nvSpPr>
        <p:spPr>
          <a:xfrm>
            <a:off x="320039" y="974191"/>
            <a:ext cx="8788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  <a:defRPr/>
            </a:pP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 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求解非线性方程或方程组，除了单调函数二分法、光滑函数牛顿法外，还可以使用</a:t>
            </a:r>
            <a:r>
              <a:rPr lang="en-US" altLang="zh-CN" sz="2400" b="1" dirty="0"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MATLAB</a:t>
            </a:r>
            <a:r>
              <a:rPr lang="zh-CN" altLang="en-US" sz="2400" b="1" dirty="0"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函数进行求解。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5A3343-D3C1-4407-AFC9-9D32DCEF3502}"/>
              </a:ext>
            </a:extLst>
          </p:cNvPr>
          <p:cNvSpPr/>
          <p:nvPr/>
        </p:nvSpPr>
        <p:spPr>
          <a:xfrm>
            <a:off x="320039" y="1805188"/>
            <a:ext cx="8424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x,fval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]=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fzero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(fun,x0)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将以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x0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为初值，尝试寻找函数句柄或匿名函数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fun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的一个零点，</a:t>
            </a:r>
            <a:r>
              <a:rPr lang="en-US" altLang="zh-CN" sz="2400" b="1" dirty="0" err="1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fval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为对应函数值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D2D200-549D-4551-BA83-84004D181C74}"/>
              </a:ext>
            </a:extLst>
          </p:cNvPr>
          <p:cNvSpPr/>
          <p:nvPr/>
        </p:nvSpPr>
        <p:spPr>
          <a:xfrm>
            <a:off x="320038" y="2636185"/>
            <a:ext cx="8424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x,fval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]=</a:t>
            </a:r>
            <a:r>
              <a:rPr lang="en-US" altLang="zh-CN" sz="2400" b="1" dirty="0" err="1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fsolve</a:t>
            </a:r>
            <a:r>
              <a:rPr lang="en-US" altLang="zh-CN" sz="2400" b="1" dirty="0">
                <a:solidFill>
                  <a:srgbClr val="9B2D1F"/>
                </a:solidFill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(fun,x0)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将以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x0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为初值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(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向量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)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，尝试寻找函数向量</a:t>
            </a:r>
            <a:r>
              <a:rPr lang="en-US" altLang="zh-CN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fun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的一个零点，</a:t>
            </a:r>
            <a:r>
              <a:rPr lang="en-US" altLang="zh-CN" sz="2400" b="1" dirty="0" err="1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fval</a:t>
            </a:r>
            <a:r>
              <a:rPr lang="zh-CN" altLang="en-US" sz="2400" b="1" dirty="0">
                <a:latin typeface="Courier New" panose="02070309020205020404" pitchFamily="49" charset="0"/>
                <a:ea typeface="幼圆" panose="02010509060101010101" pitchFamily="49" charset="-122"/>
                <a:cs typeface="Courier New" panose="02070309020205020404" pitchFamily="49" charset="0"/>
              </a:rPr>
              <a:t>为对应函数向量值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FE4D430-3632-4F00-A6C2-6F63627C7DC2}"/>
                  </a:ext>
                </a:extLst>
              </p:cNvPr>
              <p:cNvSpPr/>
              <p:nvPr/>
            </p:nvSpPr>
            <p:spPr>
              <a:xfrm>
                <a:off x="320036" y="3441611"/>
                <a:ext cx="8644451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zh-CN" altLang="zh-CN" dirty="0">
                    <a:latin typeface="Times New Roman" panose="02020603050405020304" pitchFamily="18" charset="0"/>
                  </a:rPr>
                  <a:t>【例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4.2-8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】求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−0.1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−0.5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zh-CN" dirty="0">
                    <a:latin typeface="Times New Roman" panose="02020603050405020304" pitchFamily="18" charset="0"/>
                  </a:rPr>
                  <a:t>的零点</a:t>
                </a: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syms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t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ft=sin(t)^2*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exp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(-0.1*t)-0.5*abs(t);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S=solve(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ft,t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	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S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0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ftS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=subs(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ft,t,S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)	</a:t>
                </a:r>
                <a:r>
                  <a:rPr lang="en-US" altLang="zh-CN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ftS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0000FF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0  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经过验算，符号函数可获得一个准确零点</a:t>
                </a:r>
                <a:endParaRPr lang="zh-CN" altLang="zh-CN" b="1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endParaRPr lang="en-US" altLang="zh-CN" b="1" dirty="0">
                  <a:solidFill>
                    <a:srgbClr val="008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y_C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=@(t) sin(t).^2.*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exp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(-0.1*t)-0.5*abs(t); 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函数句柄形式的定义</a:t>
                </a:r>
                <a:endParaRPr lang="zh-CN" altLang="zh-CN" dirty="0">
                  <a:solidFill>
                    <a:srgbClr val="FF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t=-10:0.01:10;	Y=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y_C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(t);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句柄很多时候可以跟函数名一样使用</a:t>
                </a:r>
                <a:endPara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clf,plot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t,Y,'r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');hold on</a:t>
                </a:r>
                <a:endParaRPr lang="zh-CN" altLang="zh-CN" sz="2000" dirty="0"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plot(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t,zeros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(size(t)),'k');	%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另画一条黑色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函数曲线</a:t>
                </a:r>
                <a:endPara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xlabel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('t');</a:t>
                </a:r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ylabel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('y(t)')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hold off </a:t>
                </a:r>
                <a:r>
                  <a:rPr lang="en-US" altLang="zh-CN" dirty="0"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  <a:p>
                <a:pPr algn="just" hangingPunct="0">
                  <a:spcAft>
                    <a:spcPts val="0"/>
                  </a:spcAft>
                  <a:tabLst>
                    <a:tab pos="269875" algn="l"/>
                  </a:tabLst>
                </a:pP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			</a:t>
                </a:r>
                <a:endParaRPr lang="zh-CN" altLang="zh-CN" dirty="0">
                  <a:latin typeface="Courier New" panose="020703090202050204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FE4D430-3632-4F00-A6C2-6F63627C7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6" y="3441611"/>
                <a:ext cx="8644451" cy="3693319"/>
              </a:xfrm>
              <a:prstGeom prst="rect">
                <a:avLst/>
              </a:prstGeom>
              <a:blipFill>
                <a:blip r:embed="rId3"/>
                <a:stretch>
                  <a:fillRect l="-564" t="-1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99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383974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4.2-8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4D430-3632-4F00-A6C2-6F63627C7DC2}"/>
              </a:ext>
            </a:extLst>
          </p:cNvPr>
          <p:cNvSpPr/>
          <p:nvPr/>
        </p:nvSpPr>
        <p:spPr>
          <a:xfrm>
            <a:off x="323528" y="3611417"/>
            <a:ext cx="86444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zoom on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鼠标拉出方框，将方框选定区域放大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tt,yy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ginput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(5);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鼠标点击五个位置（零点近似值），并记录坐标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zoom off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回到正常比例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6FC28-CEF6-4B51-945E-1B094E0AA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6033" y="4437112"/>
            <a:ext cx="107476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E58136-4073-418D-97ED-62DB38E4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095" y="640983"/>
            <a:ext cx="3649810" cy="287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88648E-6F4B-4A3C-9657-5B10F2C5D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4632381"/>
            <a:ext cx="2588266" cy="20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4.2-8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6FC28-CEF6-4B51-945E-1B094E0AA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6033" y="4437112"/>
            <a:ext cx="107476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302D45-524B-42EF-982D-E135100C7DA6}"/>
              </a:ext>
            </a:extLst>
          </p:cNvPr>
          <p:cNvSpPr/>
          <p:nvPr/>
        </p:nvSpPr>
        <p:spPr>
          <a:xfrm>
            <a:off x="676732" y="1196752"/>
            <a:ext cx="7781468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tt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	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显示刚才点击的五个位置的横坐标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 err="1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tt</a:t>
            </a: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-2.0039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-0.5184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-0.0042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0.6052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1.6717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 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[t4,y4]=</a:t>
            </a:r>
            <a:r>
              <a:rPr lang="en-US" altLang="zh-CN" b="1" dirty="0" err="1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fzero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(y_C,0.1)	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t=0.1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为初值寻找一个附近的零点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t4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0.5993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y4 =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1.1102e-016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endParaRPr lang="en-US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注意到这个实验最后找到的零点并不是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t=0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，这是由于搜索算法并不能保证得到最近的零点。</a:t>
            </a:r>
            <a:endParaRPr lang="zh-CN" altLang="zh-CN" b="1" dirty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51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814" y="-270343"/>
            <a:ext cx="8596412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第十二周电子版作业（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11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23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日前提交）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C0063-0D38-45C3-A014-EABEF14E3AED}"/>
              </a:ext>
            </a:extLst>
          </p:cNvPr>
          <p:cNvSpPr/>
          <p:nvPr/>
        </p:nvSpPr>
        <p:spPr>
          <a:xfrm>
            <a:off x="251520" y="845268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作业请于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11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月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22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日（下周五）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23:59:59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或以前提交到电子邮箱 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  <a:hlinkClick r:id="rId3"/>
              </a:rPr>
              <a:t>sysumatlab@163.com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55882B-C59C-4E6A-9576-29469D8FCEA9}"/>
              </a:ext>
            </a:extLst>
          </p:cNvPr>
          <p:cNvSpPr/>
          <p:nvPr/>
        </p:nvSpPr>
        <p:spPr>
          <a:xfrm>
            <a:off x="217848" y="1844824"/>
            <a:ext cx="843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邮件标题格式：“</a:t>
            </a:r>
            <a:r>
              <a:rPr lang="en-US" altLang="zh-CN" sz="2400" b="1" dirty="0">
                <a:latin typeface="+mj-ea"/>
                <a:ea typeface="+mj-ea"/>
              </a:rPr>
              <a:t>05370038</a:t>
            </a:r>
            <a:r>
              <a:rPr lang="zh-CN" altLang="en-US" sz="2400" b="1" dirty="0">
                <a:latin typeface="+mj-ea"/>
                <a:ea typeface="+mj-ea"/>
              </a:rPr>
              <a:t>；李嘉；周二班；第十二周作业”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2B24ED-E66A-40F6-879C-4579C863812A}"/>
              </a:ext>
            </a:extLst>
          </p:cNvPr>
          <p:cNvSpPr/>
          <p:nvPr/>
        </p:nvSpPr>
        <p:spPr>
          <a:xfrm>
            <a:off x="205718" y="2791876"/>
            <a:ext cx="843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请将所有题目的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方法设计（如果有）、代码、运行结果、绘图结果（如果有）</a:t>
            </a:r>
            <a:r>
              <a:rPr lang="zh-CN" altLang="en-US" sz="2400" b="1" dirty="0">
                <a:latin typeface="+mj-ea"/>
                <a:ea typeface="+mj-ea"/>
              </a:rPr>
              <a:t>，放于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同一个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pdf(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推荐使用）文件</a:t>
            </a:r>
            <a:r>
              <a:rPr lang="zh-CN" altLang="en-US" sz="2400" b="1" dirty="0">
                <a:latin typeface="+mj-ea"/>
                <a:ea typeface="+mj-ea"/>
              </a:rPr>
              <a:t>内（</a:t>
            </a:r>
            <a:r>
              <a:rPr lang="en-US" altLang="zh-CN" sz="2400" b="1" dirty="0">
                <a:latin typeface="+mj-ea"/>
                <a:ea typeface="+mj-ea"/>
              </a:rPr>
              <a:t>doc</a:t>
            </a:r>
            <a:r>
              <a:rPr lang="zh-CN" altLang="en-US" sz="2400" b="1" dirty="0">
                <a:latin typeface="+mj-ea"/>
                <a:ea typeface="+mj-ea"/>
              </a:rPr>
              <a:t>或</a:t>
            </a:r>
            <a:r>
              <a:rPr lang="en-US" altLang="zh-CN" sz="2400" b="1" dirty="0" err="1">
                <a:latin typeface="+mj-ea"/>
                <a:ea typeface="+mj-ea"/>
              </a:rPr>
              <a:t>docx</a:t>
            </a:r>
            <a:r>
              <a:rPr lang="zh-CN" altLang="en-US" sz="2400" b="1">
                <a:latin typeface="+mj-ea"/>
                <a:ea typeface="+mj-ea"/>
              </a:rPr>
              <a:t>也可）。</a:t>
            </a:r>
            <a:r>
              <a:rPr lang="zh-CN" altLang="en-US" sz="2400" b="1" dirty="0">
                <a:latin typeface="+mj-ea"/>
                <a:ea typeface="+mj-ea"/>
              </a:rPr>
              <a:t>文件名建议与邮件标题完全相同。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72A6C9-3817-4188-849E-D0093D7C5B01}"/>
              </a:ext>
            </a:extLst>
          </p:cNvPr>
          <p:cNvSpPr/>
          <p:nvPr/>
        </p:nvSpPr>
        <p:spPr>
          <a:xfrm>
            <a:off x="217848" y="4255485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>
                <a:latin typeface="+mj-ea"/>
                <a:ea typeface="+mj-ea"/>
              </a:rPr>
              <a:t>电子版作业提交</a:t>
            </a:r>
            <a:r>
              <a:rPr lang="zh-CN" altLang="en-US" sz="2400" b="1" dirty="0">
                <a:latin typeface="+mj-ea"/>
                <a:ea typeface="+mj-ea"/>
              </a:rPr>
              <a:t>后会收到自动回复，迟交者按一天</a:t>
            </a:r>
            <a:r>
              <a:rPr lang="en-US" altLang="zh-CN" sz="2400" b="1" dirty="0">
                <a:latin typeface="+mj-ea"/>
                <a:ea typeface="+mj-ea"/>
              </a:rPr>
              <a:t>1</a:t>
            </a:r>
            <a:r>
              <a:rPr lang="zh-CN" altLang="en-US" sz="2400" b="1" dirty="0">
                <a:latin typeface="+mj-ea"/>
                <a:ea typeface="+mj-ea"/>
              </a:rPr>
              <a:t>级来扣分。</a:t>
            </a:r>
            <a:r>
              <a:rPr lang="en-US" altLang="zh-CN" sz="2400" b="1" dirty="0">
                <a:latin typeface="+mj-ea"/>
                <a:ea typeface="+mj-ea"/>
              </a:rPr>
              <a:t>1</a:t>
            </a:r>
            <a:r>
              <a:rPr lang="zh-CN" altLang="en-US" sz="2400" b="1" dirty="0">
                <a:latin typeface="+mj-ea"/>
                <a:ea typeface="+mj-ea"/>
              </a:rPr>
              <a:t>级折合总评约等于</a:t>
            </a:r>
            <a:r>
              <a:rPr lang="en-US" altLang="zh-CN" sz="2400" b="1" dirty="0">
                <a:latin typeface="+mj-ea"/>
                <a:ea typeface="+mj-ea"/>
              </a:rPr>
              <a:t>0.2-0.5</a:t>
            </a:r>
            <a:r>
              <a:rPr lang="zh-CN" altLang="en-US" sz="2400" b="1" dirty="0">
                <a:latin typeface="+mj-ea"/>
                <a:ea typeface="+mj-ea"/>
              </a:rPr>
              <a:t>分</a:t>
            </a:r>
            <a:r>
              <a:rPr lang="en-US" altLang="zh-CN" sz="2400" b="1" dirty="0">
                <a:latin typeface="+mj-ea"/>
                <a:ea typeface="+mj-ea"/>
              </a:rPr>
              <a:t>.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E9C669-695B-4D4B-B0DF-7DB6762DBD86}"/>
              </a:ext>
            </a:extLst>
          </p:cNvPr>
          <p:cNvSpPr/>
          <p:nvPr/>
        </p:nvSpPr>
        <p:spPr>
          <a:xfrm>
            <a:off x="224177" y="5301208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请勿抄袭，一经发现，最终总评不超过</a:t>
            </a:r>
            <a:r>
              <a:rPr lang="en-US" altLang="zh-CN" sz="2400" b="1" dirty="0">
                <a:latin typeface="+mj-ea"/>
                <a:ea typeface="+mj-ea"/>
              </a:rPr>
              <a:t>80</a:t>
            </a:r>
            <a:r>
              <a:rPr lang="zh-CN" altLang="en-US" sz="2400" b="1" dirty="0">
                <a:latin typeface="+mj-ea"/>
                <a:ea typeface="+mj-ea"/>
              </a:rPr>
              <a:t>。两次抄袭等于挂</a:t>
            </a:r>
            <a:r>
              <a:rPr lang="zh-CN" altLang="en-US" sz="2400" b="1">
                <a:latin typeface="+mj-ea"/>
                <a:ea typeface="+mj-ea"/>
              </a:rPr>
              <a:t>科。</a:t>
            </a:r>
            <a:endParaRPr lang="en-US" altLang="zh-CN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730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-171400"/>
            <a:ext cx="8352928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第十二周电子版作业（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11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23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日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0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点前提交）</a:t>
            </a:r>
            <a:endParaRPr lang="en-US" altLang="zh-CN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C0063-0D38-45C3-A014-EABEF14E3AED}"/>
              </a:ext>
            </a:extLst>
          </p:cNvPr>
          <p:cNvSpPr/>
          <p:nvPr/>
        </p:nvSpPr>
        <p:spPr>
          <a:xfrm>
            <a:off x="251520" y="1038544"/>
            <a:ext cx="843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Q1.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习题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6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第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3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题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写出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函数源代码与测试结果，注意格式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endParaRPr lang="en-US" altLang="zh-CN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B49A7C-D3E8-4ACF-B7A9-D315157D3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174" y="2884337"/>
            <a:ext cx="720507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37439E-3923-46A5-A208-E89C7507366F}"/>
              </a:ext>
            </a:extLst>
          </p:cNvPr>
          <p:cNvSpPr/>
          <p:nvPr/>
        </p:nvSpPr>
        <p:spPr>
          <a:xfrm>
            <a:off x="0" y="1684008"/>
            <a:ext cx="8964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zh-CN" altLang="zh-CN" dirty="0">
                <a:latin typeface="Times New Roman" panose="02020603050405020304" pitchFamily="18" charset="0"/>
              </a:rPr>
              <a:t>编写一个函数</a:t>
            </a:r>
            <a:r>
              <a:rPr lang="en-US" altLang="zh-CN" dirty="0">
                <a:latin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</a:rPr>
              <a:t>文件，它的功能：没有输入量时，画出单位圆（见图</a:t>
            </a:r>
            <a:r>
              <a:rPr lang="en-US" altLang="zh-CN" dirty="0">
                <a:latin typeface="Times New Roman" panose="02020603050405020304" pitchFamily="18" charset="0"/>
              </a:rPr>
              <a:t>p6-1</a:t>
            </a:r>
            <a:r>
              <a:rPr lang="zh-CN" altLang="zh-CN" dirty="0">
                <a:latin typeface="Times New Roman" panose="02020603050405020304" pitchFamily="18" charset="0"/>
              </a:rPr>
              <a:t>）；输入量是大于</a:t>
            </a: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zh-CN" dirty="0">
                <a:latin typeface="Times New Roman" panose="02020603050405020304" pitchFamily="18" charset="0"/>
              </a:rPr>
              <a:t>的自然数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zh-CN" dirty="0">
                <a:latin typeface="Times New Roman" panose="02020603050405020304" pitchFamily="18" charset="0"/>
              </a:rPr>
              <a:t>时，绘制正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zh-CN" dirty="0">
                <a:latin typeface="Times New Roman" panose="02020603050405020304" pitchFamily="18" charset="0"/>
              </a:rPr>
              <a:t>边形，图名应反映显示多边形的真实边数（见图</a:t>
            </a:r>
            <a:r>
              <a:rPr lang="en-US" altLang="zh-CN" dirty="0">
                <a:latin typeface="Times New Roman" panose="02020603050405020304" pitchFamily="18" charset="0"/>
              </a:rPr>
              <a:t>p6-2</a:t>
            </a:r>
            <a:r>
              <a:rPr lang="zh-CN" altLang="zh-CN" dirty="0">
                <a:latin typeface="Times New Roman" panose="02020603050405020304" pitchFamily="18" charset="0"/>
              </a:rPr>
              <a:t>）；输入量是“非自然数”时，给出“出错提示”。此外，函数</a:t>
            </a:r>
            <a:r>
              <a:rPr lang="en-US" altLang="zh-CN" dirty="0">
                <a:latin typeface="Times New Roman" panose="02020603050405020304" pitchFamily="18" charset="0"/>
              </a:rPr>
              <a:t>M</a:t>
            </a:r>
            <a:r>
              <a:rPr lang="zh-CN" altLang="zh-CN" dirty="0">
                <a:latin typeface="Times New Roman" panose="02020603050405020304" pitchFamily="18" charset="0"/>
              </a:rPr>
              <a:t>文件应有</a:t>
            </a:r>
            <a:r>
              <a:rPr lang="en-US" altLang="zh-CN" dirty="0">
                <a:latin typeface="Times New Roman" panose="02020603050405020304" pitchFamily="18" charset="0"/>
              </a:rPr>
              <a:t>H1</a:t>
            </a:r>
            <a:r>
              <a:rPr lang="zh-CN" altLang="zh-CN" dirty="0">
                <a:latin typeface="Times New Roman" panose="02020603050405020304" pitchFamily="18" charset="0"/>
              </a:rPr>
              <a:t>行、帮助说明和程序编写人姓名。（提示：</a:t>
            </a:r>
            <a:r>
              <a:rPr lang="en-US" altLang="zh-CN" dirty="0" err="1">
                <a:latin typeface="Times New Roman" panose="02020603050405020304" pitchFamily="18" charset="0"/>
              </a:rPr>
              <a:t>nargin</a:t>
            </a:r>
            <a:r>
              <a:rPr lang="en-US" altLang="zh-CN" dirty="0">
                <a:latin typeface="Times New Roman" panose="02020603050405020304" pitchFamily="18" charset="0"/>
              </a:rPr>
              <a:t>, error, int2str</a:t>
            </a:r>
            <a:r>
              <a:rPr lang="zh-CN" altLang="zh-CN" dirty="0">
                <a:latin typeface="Times New Roman" panose="02020603050405020304" pitchFamily="18" charset="0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6223FC-F136-4A5F-B75A-B2EBF46D9B3F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501008"/>
            <a:ext cx="3599815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6B628D-8E0C-4FD7-ADBE-43B0A9814D6F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8286" y="3479891"/>
            <a:ext cx="3599815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5376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64C0063-0D38-45C3-A014-EABEF14E3AED}"/>
                  </a:ext>
                </a:extLst>
              </p:cNvPr>
              <p:cNvSpPr/>
              <p:nvPr/>
            </p:nvSpPr>
            <p:spPr>
              <a:xfrm>
                <a:off x="251520" y="3085401"/>
                <a:ext cx="8496944" cy="334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latin typeface="+mj-ea"/>
                    <a:ea typeface="+mj-ea"/>
                  </a:rPr>
                  <a:t>Q3.</a:t>
                </a:r>
                <a:r>
                  <a:rPr lang="zh-CN" altLang="en-US" sz="2400" b="1" dirty="0">
                    <a:latin typeface="+mj-ea"/>
                    <a:ea typeface="+mj-ea"/>
                  </a:rPr>
                  <a:t> 多元函数的最小值问题有时会加上各种不同的约束条件（等式或不等式条件），从而演化为条件极值问题。请尝试利用</a:t>
                </a:r>
                <a:r>
                  <a:rPr lang="en-US" altLang="zh-CN" sz="2400" b="1" dirty="0">
                    <a:latin typeface="+mj-ea"/>
                    <a:ea typeface="+mj-ea"/>
                  </a:rPr>
                  <a:t>MATLAB</a:t>
                </a:r>
                <a:r>
                  <a:rPr lang="zh-CN" altLang="en-US" sz="2400" b="1" dirty="0">
                    <a:latin typeface="+mj-ea"/>
                    <a:ea typeface="+mj-ea"/>
                  </a:rPr>
                  <a:t>帮助系统理解函数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fmincon</a:t>
                </a:r>
                <a:r>
                  <a:rPr lang="zh-CN" altLang="en-US" sz="2400" b="1" dirty="0">
                    <a:latin typeface="+mj-ea"/>
                    <a:ea typeface="+mj-ea"/>
                  </a:rPr>
                  <a:t>的基本使用方法，并利用这个函数求解最优化问题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,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𝒚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,</m:t>
                                    </m:r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𝒛</m:t>
                                    </m:r>
                                  </m:lim>
                                </m:limLow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𝒙</m:t>
                                    </m:r>
                                  </m:e>
                                </m:func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𝐞</m:t>
                                    </m:r>
                                  </m:e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𝒚</m:t>
                                    </m:r>
                                  </m:sup>
                                </m:s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𝒛</m:t>
                                </m:r>
                              </m:e>
                            </m:func>
                          </m:e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=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，初始点可以设为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=(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。提示：这个问题没有线性约束，需要用空矩阵</a:t>
                </a:r>
                <a:r>
                  <a:rPr lang="en-US" altLang="zh-CN" sz="2400" b="1" dirty="0">
                    <a:latin typeface="+mj-ea"/>
                    <a:ea typeface="+mj-ea"/>
                  </a:rPr>
                  <a:t>[]</a:t>
                </a:r>
                <a:r>
                  <a:rPr lang="zh-CN" altLang="en-US" sz="2400" b="1" dirty="0">
                    <a:latin typeface="+mj-ea"/>
                    <a:ea typeface="+mj-ea"/>
                  </a:rPr>
                  <a:t>作为线性约束参数。</a:t>
                </a:r>
                <a:endParaRPr lang="en-US" altLang="zh-CN" sz="2400" b="1" dirty="0"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zh-CN" altLang="en-US" sz="2400" b="1" dirty="0">
                    <a:latin typeface="+mj-ea"/>
                    <a:ea typeface="+mj-ea"/>
                  </a:rPr>
                  <a:t>（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未完，下一页有选做题</a:t>
                </a:r>
                <a:r>
                  <a:rPr lang="zh-CN" altLang="en-US" sz="2400" b="1" dirty="0">
                    <a:latin typeface="+mj-ea"/>
                    <a:ea typeface="+mj-ea"/>
                  </a:rPr>
                  <a:t>）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64C0063-0D38-45C3-A014-EABEF14E3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85401"/>
                <a:ext cx="8496944" cy="3344505"/>
              </a:xfrm>
              <a:prstGeom prst="rect">
                <a:avLst/>
              </a:prstGeom>
              <a:blipFill>
                <a:blip r:embed="rId3"/>
                <a:stretch>
                  <a:fillRect l="-1076" t="-1457" r="-1004" b="-3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AA6010D-0C51-4D82-9D26-FCE54AFCDEC1}"/>
                  </a:ext>
                </a:extLst>
              </p:cNvPr>
              <p:cNvSpPr/>
              <p:nvPr/>
            </p:nvSpPr>
            <p:spPr>
              <a:xfrm>
                <a:off x="309798" y="1236912"/>
                <a:ext cx="8438666" cy="157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solidFill>
                      <a:prstClr val="black"/>
                    </a:solidFill>
                    <a:latin typeface="+mj-ea"/>
                    <a:ea typeface="+mj-ea"/>
                  </a:rPr>
                  <a:t>Q2.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分别使用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MATLAB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函数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fminbnd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，自己完成的黄金分割法与自己完成的牛顿迭代法，完成一元函数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−</m:t>
                    </m:r>
                    <m:func>
                      <m:func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cos</m:t>
                        </m:r>
                      </m:fName>
                      <m:e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𝒙</m:t>
                        </m:r>
                      </m:e>
                    </m:func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𝐞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𝒙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∈[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𝟎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]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之间最小值的计算。注意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𝒇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𝒙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∈[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𝟎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]</m:t>
                    </m:r>
                  </m:oMath>
                </a14:m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是单峰函数并且是凸函数，所以各种方法均应收敛。</a:t>
                </a:r>
                <a:endParaRPr lang="en-US" altLang="zh-CN" sz="2400" b="1" dirty="0">
                  <a:solidFill>
                    <a:prstClr val="black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AA6010D-0C51-4D82-9D26-FCE54AFCD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98" y="1236912"/>
                <a:ext cx="8438666" cy="1577996"/>
              </a:xfrm>
              <a:prstGeom prst="rect">
                <a:avLst/>
              </a:prstGeom>
              <a:blipFill>
                <a:blip r:embed="rId4"/>
                <a:stretch>
                  <a:fillRect l="-650" t="-5405" b="-6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6474D7-F977-40FC-9B0E-10E12A73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71400"/>
            <a:ext cx="8352928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第十二周电子版作业（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11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23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日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0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点前提交）</a:t>
            </a:r>
            <a:endParaRPr lang="en-US" altLang="zh-CN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32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8D7580-353D-4771-986C-6D0625C473DD}"/>
                  </a:ext>
                </a:extLst>
              </p:cNvPr>
              <p:cNvSpPr/>
              <p:nvPr/>
            </p:nvSpPr>
            <p:spPr>
              <a:xfrm>
                <a:off x="251520" y="916357"/>
                <a:ext cx="8712968" cy="5025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74320">
                  <a:spcBef>
                    <a:spcPts val="580"/>
                  </a:spcBef>
                  <a:buClr>
                    <a:srgbClr val="00B050"/>
                  </a:buClr>
                  <a:buSzPct val="85000"/>
                  <a:buFont typeface="Wingdings" pitchFamily="2" charset="2"/>
                  <a:buChar char="q"/>
                </a:pPr>
                <a:r>
                  <a:rPr lang="en-US" altLang="zh-CN" sz="2400" b="1" dirty="0">
                    <a:latin typeface="+mj-ea"/>
                    <a:ea typeface="+mj-ea"/>
                  </a:rPr>
                  <a:t>Q4.</a:t>
                </a:r>
                <a:r>
                  <a:rPr lang="zh-CN" altLang="en-US" sz="2400" b="1" dirty="0">
                    <a:latin typeface="+mj-ea"/>
                    <a:ea typeface="+mj-ea"/>
                  </a:rPr>
                  <a:t> </a:t>
                </a:r>
                <a:r>
                  <a:rPr lang="en-US" altLang="zh-CN" sz="2400" b="1" dirty="0">
                    <a:latin typeface="+mj-ea"/>
                    <a:ea typeface="+mj-ea"/>
                  </a:rPr>
                  <a:t>(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开放性问题，选做</a:t>
                </a:r>
                <a:r>
                  <a:rPr lang="en-US" altLang="zh-CN" sz="2400" b="1" dirty="0">
                    <a:latin typeface="+mj-ea"/>
                    <a:ea typeface="+mj-ea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𝒍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正则化问题在计算与应用数学的最优化领域，数据科学的压缩感知，统计的</a:t>
                </a:r>
                <a:r>
                  <a:rPr lang="en-US" altLang="zh-CN" sz="2400" b="1" dirty="0">
                    <a:latin typeface="+mj-ea"/>
                    <a:ea typeface="+mj-ea"/>
                  </a:rPr>
                  <a:t>Lasso</a:t>
                </a:r>
                <a:r>
                  <a:rPr lang="zh-CN" altLang="en-US" sz="2400" b="1" dirty="0">
                    <a:latin typeface="+mj-ea"/>
                    <a:ea typeface="+mj-ea"/>
                  </a:rPr>
                  <a:t>问题中都有很重要的应用价值。本题请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利用函数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fminunc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与自己编写的迭代算法</a:t>
                </a:r>
                <a:r>
                  <a:rPr lang="zh-CN" altLang="en-US" sz="2400" b="1" dirty="0">
                    <a:latin typeface="+mj-ea"/>
                    <a:ea typeface="+mj-ea"/>
                  </a:rPr>
                  <a:t>分别求解多元问题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+mj-ea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𝒙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𝟐</m:t>
                            </m:r>
                          </m:den>
                        </m:f>
                      </m:fName>
                      <m:e>
                        <m:sSubSup>
                          <m:sSub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𝑨𝒙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𝒃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j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𝝀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+mj-ea"/>
                                  </a:rPr>
                                  <m:t>𝑩𝒙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𝟏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的解。其中，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𝑨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j-ea"/>
                      </a:rPr>
                      <m:t>𝟓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j-ea"/>
                      </a:rPr>
                      <m:t>×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+mj-ea"/>
                      </a:rPr>
                      <m:t>𝟓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矩阵</a:t>
                </a:r>
                <a:r>
                  <a:rPr lang="en-US" altLang="zh-CN" sz="2400" b="1" dirty="0">
                    <a:latin typeface="+mj-ea"/>
                    <a:ea typeface="+mj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为已知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𝟓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维列向量</a:t>
                </a:r>
                <a:r>
                  <a:rPr lang="en-US" altLang="zh-CN" sz="2400" b="1" dirty="0">
                    <a:latin typeface="+mj-ea"/>
                    <a:ea typeface="+mj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.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为常参数。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+mj-ea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latin typeface="+mj-ea"/>
                    <a:ea typeface="+mj-ea"/>
                  </a:rPr>
                  <a:t>为</a:t>
                </a:r>
                <a:r>
                  <a:rPr lang="en-US" altLang="zh-CN" sz="2400" b="1" dirty="0">
                    <a:latin typeface="+mj-ea"/>
                    <a:ea typeface="+mj-ea"/>
                  </a:rPr>
                  <a:t>5</a:t>
                </a:r>
                <a:r>
                  <a:rPr lang="zh-CN" altLang="en-US" sz="2400" b="1" dirty="0">
                    <a:latin typeface="+mj-ea"/>
                    <a:ea typeface="+mj-ea"/>
                  </a:rPr>
                  <a:t>维列向量，迭代初值自定。具体定义格式如下：</a:t>
                </a:r>
                <a:endParaRPr lang="en-US" altLang="zh-CN" sz="2400" b="1" dirty="0">
                  <a:latin typeface="+mj-ea"/>
                  <a:ea typeface="+mj-ea"/>
                </a:endParaRPr>
              </a:p>
              <a:p>
                <a:r>
                  <a:rPr lang="en-US" altLang="zh-CN" b="1" dirty="0" err="1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rng</a:t>
                </a:r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 default</a:t>
                </a:r>
              </a:p>
              <a:p>
                <a:r>
                  <a:rPr lang="en-US" altLang="zh-CN" b="1" dirty="0">
                    <a:solidFill>
                      <a:srgbClr val="008000"/>
                    </a:solidFill>
                    <a:latin typeface="Courier New" panose="02070309020205020404" pitchFamily="49" charset="0"/>
                    <a:cs typeface="Times New Roman" panose="02020603050405020304" pitchFamily="18" charset="0"/>
                  </a:rPr>
                  <a:t>A = rand(5); B = rand(5); b = rand(5,1); lambda = 0.1;</a:t>
                </a: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zh-CN" altLang="en-US" sz="2400" b="1" dirty="0">
                    <a:latin typeface="+mj-ea"/>
                    <a:ea typeface="+mj-ea"/>
                  </a:rPr>
                  <a:t>注意事项：</a:t>
                </a:r>
                <a:r>
                  <a:rPr lang="en-US" altLang="zh-CN" sz="2400" b="1" dirty="0">
                    <a:latin typeface="+mj-ea"/>
                    <a:ea typeface="+mj-ea"/>
                  </a:rPr>
                  <a:t>(1)</a:t>
                </a:r>
                <a:r>
                  <a:rPr lang="zh-CN" altLang="en-US" sz="2400" b="1" dirty="0">
                    <a:latin typeface="+mj-ea"/>
                    <a:ea typeface="+mj-ea"/>
                  </a:rPr>
                  <a:t>使用函数</a:t>
                </a:r>
                <a:r>
                  <a:rPr lang="en-US" altLang="zh-CN" sz="2400" b="1" dirty="0" err="1">
                    <a:solidFill>
                      <a:srgbClr val="9B2D1F"/>
                    </a:solidFill>
                    <a:latin typeface="Courier New" panose="02070309020205020404" pitchFamily="49" charset="0"/>
                    <a:ea typeface="幼圆" panose="02010509060101010101" pitchFamily="49" charset="-122"/>
                    <a:cs typeface="Courier New" panose="02070309020205020404" pitchFamily="49" charset="0"/>
                  </a:rPr>
                  <a:t>fminunc</a:t>
                </a:r>
                <a:r>
                  <a:rPr lang="zh-CN" altLang="en-US" sz="2400" b="1" dirty="0">
                    <a:latin typeface="+mj-ea"/>
                    <a:ea typeface="+mj-ea"/>
                  </a:rPr>
                  <a:t>时要注意如果使用行向量来定义</a:t>
                </a:r>
                <a:r>
                  <a:rPr lang="en-US" altLang="zh-CN" sz="2400" b="1" dirty="0">
                    <a:latin typeface="+mj-ea"/>
                    <a:ea typeface="+mj-ea"/>
                  </a:rPr>
                  <a:t>x0</a:t>
                </a:r>
                <a:r>
                  <a:rPr lang="zh-CN" altLang="en-US" sz="2400" b="1" dirty="0">
                    <a:latin typeface="+mj-ea"/>
                    <a:ea typeface="+mj-ea"/>
                  </a:rPr>
                  <a:t>与</a:t>
                </a:r>
                <a:r>
                  <a:rPr lang="en-US" altLang="zh-CN" sz="2400" b="1" dirty="0">
                    <a:latin typeface="+mj-ea"/>
                    <a:ea typeface="+mj-ea"/>
                  </a:rPr>
                  <a:t>x</a:t>
                </a:r>
                <a:r>
                  <a:rPr lang="zh-CN" altLang="en-US" sz="2400" b="1" dirty="0">
                    <a:latin typeface="+mj-ea"/>
                    <a:ea typeface="+mj-ea"/>
                  </a:rPr>
                  <a:t>时表达式要进行必要的变化或转置。</a:t>
                </a:r>
                <a:endParaRPr lang="en-US" altLang="zh-CN" sz="2400" b="1" dirty="0">
                  <a:latin typeface="+mj-ea"/>
                  <a:ea typeface="+mj-ea"/>
                </a:endParaRPr>
              </a:p>
              <a:p>
                <a:pPr>
                  <a:spcBef>
                    <a:spcPts val="580"/>
                  </a:spcBef>
                  <a:buClr>
                    <a:srgbClr val="00B050"/>
                  </a:buClr>
                  <a:buSzPct val="85000"/>
                </a:pPr>
                <a:r>
                  <a:rPr lang="en-US" altLang="zh-CN" sz="2400" b="1" dirty="0">
                    <a:latin typeface="+mj-ea"/>
                    <a:ea typeface="+mj-ea"/>
                  </a:rPr>
                  <a:t>(2)</a:t>
                </a:r>
                <a:r>
                  <a:rPr lang="zh-CN" altLang="en-US" sz="2400" b="1" dirty="0">
                    <a:latin typeface="+mj-ea"/>
                    <a:ea typeface="+mj-ea"/>
                  </a:rPr>
                  <a:t>自己写算法会很难，主要是</a:t>
                </a:r>
                <a:r>
                  <a:rPr lang="en-US" altLang="zh-CN" sz="2400" b="1" dirty="0">
                    <a:latin typeface="+mj-ea"/>
                    <a:ea typeface="+mj-ea"/>
                  </a:rPr>
                  <a:t>1-</a:t>
                </a:r>
                <a:r>
                  <a:rPr lang="zh-CN" altLang="en-US" sz="2400" b="1" dirty="0">
                    <a:latin typeface="+mj-ea"/>
                    <a:ea typeface="+mj-ea"/>
                  </a:rPr>
                  <a:t>范数是不可导的所以无法直接使用梯度下降法或牛顿迭代法。因此这一问量力而行，可以使用的算法思想主要有</a:t>
                </a:r>
                <a:r>
                  <a:rPr lang="en-US" altLang="zh-CN" sz="2400" b="1" dirty="0">
                    <a:latin typeface="+mj-ea"/>
                    <a:ea typeface="+mj-ea"/>
                  </a:rPr>
                  <a:t>ADMM</a:t>
                </a:r>
                <a:r>
                  <a:rPr lang="zh-CN" altLang="en-US" sz="2400" b="1" dirty="0">
                    <a:latin typeface="+mj-ea"/>
                    <a:ea typeface="+mj-ea"/>
                  </a:rPr>
                  <a:t>算法或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基于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Split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思想的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Proximal</a:t>
                </a:r>
                <a:r>
                  <a:rPr lang="zh-CN" altLang="en-US" sz="2400" b="1" dirty="0">
                    <a:solidFill>
                      <a:prstClr val="black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算法</a:t>
                </a:r>
                <a:r>
                  <a:rPr lang="zh-CN" altLang="en-US" sz="2400" b="1" dirty="0">
                    <a:latin typeface="+mj-ea"/>
                    <a:ea typeface="+mj-ea"/>
                  </a:rPr>
                  <a:t>。</a:t>
                </a:r>
                <a:endParaRPr lang="en-US" altLang="zh-CN" sz="24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8D7580-353D-4771-986C-6D0625C47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16357"/>
                <a:ext cx="8712968" cy="5025286"/>
              </a:xfrm>
              <a:prstGeom prst="rect">
                <a:avLst/>
              </a:prstGeom>
              <a:blipFill>
                <a:blip r:embed="rId3"/>
                <a:stretch>
                  <a:fillRect l="-1049" t="-1333" r="-3497" b="-1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4A49250-2754-42FF-8225-1B8DD64B91BB}"/>
              </a:ext>
            </a:extLst>
          </p:cNvPr>
          <p:cNvSpPr/>
          <p:nvPr/>
        </p:nvSpPr>
        <p:spPr>
          <a:xfrm>
            <a:off x="179512" y="5877272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latin typeface="+mj-ea"/>
                <a:ea typeface="+mj-ea"/>
              </a:rPr>
              <a:t>如果全部或部分完成了选做，请将邮件标题格式改为：“有选做！；</a:t>
            </a:r>
            <a:r>
              <a:rPr lang="en-US" altLang="zh-CN" sz="2400" b="1" dirty="0">
                <a:latin typeface="+mj-ea"/>
                <a:ea typeface="+mj-ea"/>
              </a:rPr>
              <a:t>05370038</a:t>
            </a:r>
            <a:r>
              <a:rPr lang="zh-CN" altLang="en-US" sz="2400" b="1" dirty="0">
                <a:latin typeface="+mj-ea"/>
                <a:ea typeface="+mj-ea"/>
              </a:rPr>
              <a:t>；李嘉；周二班；第十二周作业”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661043-C89C-4B7F-B836-F1366936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71400"/>
            <a:ext cx="8352928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第十二周电子版作业（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11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月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23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日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0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点前提交）</a:t>
            </a:r>
            <a:endParaRPr lang="en-US" altLang="zh-CN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1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6" y="-281502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不用交的作业（重要）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0C354C-F3AF-4E9C-B08D-501D997AC2D8}"/>
              </a:ext>
            </a:extLst>
          </p:cNvPr>
          <p:cNvSpPr/>
          <p:nvPr/>
        </p:nvSpPr>
        <p:spPr>
          <a:xfrm>
            <a:off x="251520" y="1124744"/>
            <a:ext cx="843866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将今天讲过的例题尝试自己键入并运行一遍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复习今天讲过的一些算法，其中，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黄金分割法、一元牛顿迭代法、多元最速下降法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需要掌握并且能写出代码，多元牛顿法了解即可，对于以后的学习科研会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非常有帮助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spcBef>
                <a:spcPts val="580"/>
              </a:spcBef>
              <a:buClr>
                <a:srgbClr val="00B050"/>
              </a:buClr>
              <a:buSzPct val="85000"/>
            </a:pP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尝试利用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M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函数、函数句柄等概念，结合今天学习的各种方法，为今天的黄金分割法、一元牛顿法、多元最速下降法和多元牛顿法分别设计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函数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，只需提供原始函数句柄、梯度或</a:t>
            </a:r>
            <a:r>
              <a:rPr lang="en-US" altLang="zh-CN" sz="2400" b="1" dirty="0">
                <a:solidFill>
                  <a:prstClr val="black"/>
                </a:solidFill>
                <a:latin typeface="+mj-ea"/>
                <a:ea typeface="+mj-ea"/>
              </a:rPr>
              <a:t>Hessian</a:t>
            </a:r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矩阵句柄、初始值即可实现对应算法。</a:t>
            </a:r>
            <a:endParaRPr lang="en-US" altLang="zh-CN" sz="2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7432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74320" lvl="0" indent="-274320">
              <a:spcBef>
                <a:spcPts val="580"/>
              </a:spcBef>
              <a:buClr>
                <a:srgbClr val="00B050"/>
              </a:buClr>
              <a:buSzPct val="85000"/>
              <a:buFont typeface="Wingdings" pitchFamily="2" charset="2"/>
              <a:buChar char="q"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课本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习题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12,13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题，习题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题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请自行阅读、思考、测试完成。</a:t>
            </a:r>
            <a:endParaRPr lang="en-US" altLang="zh-CN" sz="2400" b="1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67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5" y="-171400"/>
            <a:ext cx="7772400" cy="1143000"/>
          </a:xfrm>
        </p:spPr>
        <p:txBody>
          <a:bodyPr>
            <a:normAutofit fontScale="90000"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多种输入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/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输出格式的函数设计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-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6.2-1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BA5714-4798-40C8-8497-B25E1D56A2DE}"/>
              </a:ext>
            </a:extLst>
          </p:cNvPr>
          <p:cNvSpPr/>
          <p:nvPr/>
        </p:nvSpPr>
        <p:spPr>
          <a:xfrm>
            <a:off x="395536" y="971600"/>
            <a:ext cx="83529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</a:tabLst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【例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6.2-1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】编写一个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函数文件。 它具有以下功能：根据指定的半径，画出蓝色圆周线；可以通过输入字符串，改变圆周线的颜色、线型；假若需要输出圆面积，则绘出圆。本例演示：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函数文件的典型结构； 指令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nargin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nargout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的使用和函数输入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输出量数目的柔性可变；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switch-case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控制结构的应用示例；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if-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elseif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-else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的应用示例；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error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的使用。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89DDC0-3B3B-4ECB-8DAF-400385F59039}"/>
              </a:ext>
            </a:extLst>
          </p:cNvPr>
          <p:cNvSpPr/>
          <p:nvPr/>
        </p:nvSpPr>
        <p:spPr>
          <a:xfrm>
            <a:off x="33443" y="2348880"/>
            <a:ext cx="90730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function [S,L]=exm060201(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N,R,str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)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下面的一行称为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H1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行，接下来的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层均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help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可见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exm060201.m    The area and perimeter of a regular polygon (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正多边形的面积和周长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)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		N 		The number of sides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		R 		The circumradius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		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str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		A line specification to determine line type/color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		S		The area of the regular polygon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		L		The perimeter of the regular polygon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exm060201    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所有可行的用法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				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exm060201(N)   			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exm060201(N,R)  			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exm060201(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N,R,str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) 		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S=exm060201(...)   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返回值如果少一个，默认保留第一个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    		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[S,L]=exm060201(...)      	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  Zhang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Zhiyong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修改于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2013-12-20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85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感谢同学们认真听课</a:t>
            </a:r>
            <a:r>
              <a:rPr lang="en-US" altLang="zh-CN" sz="6000" i="0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!</a:t>
            </a:r>
            <a:endParaRPr lang="zh-CN" altLang="en-US" sz="6000" i="0" dirty="0">
              <a:solidFill>
                <a:srgbClr val="00B0F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3446615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欢迎同学们积极提问、交流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1255" y="460653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  <a:hlinkClick r:id="rId2"/>
              </a:rPr>
              <a:t>sysumatlab@163.com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47546"/>
                </a:solidFill>
                <a:effectLst/>
                <a:uLnTx/>
                <a:uFillTx/>
                <a:latin typeface="Calibri" pitchFamily="34" charset="0"/>
                <a:ea typeface="黑体" panose="02010609060101010101" pitchFamily="49" charset="-122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415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5" y="-387424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6.2-1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BA5714-4798-40C8-8497-B25E1D56A2DE}"/>
              </a:ext>
            </a:extLst>
          </p:cNvPr>
          <p:cNvSpPr/>
          <p:nvPr/>
        </p:nvSpPr>
        <p:spPr>
          <a:xfrm>
            <a:off x="395536" y="583520"/>
            <a:ext cx="83529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</a:tabLst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【例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6.2-1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】编写一个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函数文件。 它具有以下功能：根据指定的半径，画出蓝色圆周线；可以通过输入字符串，改变圆周线的颜色、线型；假若需要输出圆面积，则绘出圆。本例演示：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函数文件的典型结构； 指令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nargin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nargout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的使用和函数输入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输出量数目的柔性可变；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switch-case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控制结构的应用示例；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if-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elseif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-else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的应用示例；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error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的使用。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02C984-6952-4DDE-8811-E50047369575}"/>
              </a:ext>
            </a:extLst>
          </p:cNvPr>
          <p:cNvSpPr/>
          <p:nvPr/>
        </p:nvSpPr>
        <p:spPr>
          <a:xfrm>
            <a:off x="363829" y="1988840"/>
            <a:ext cx="819065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switch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nargin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检查输入变量（参数列表的个数，如果不同，补值或报错）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 	case 0,N=100;R=1;str='-b';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 	case 1,R=1;str='-b';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 	case 2,str='-b';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 	case 3,	;%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不进行任何操作并跳出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switch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分支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分号可省略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 	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otherwise,error</a:t>
            </a:r>
            <a:r>
              <a:rPr lang="en-US" altLang="zh-CN" b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('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输入量太多。</a:t>
            </a:r>
            <a:r>
              <a:rPr lang="en-US" altLang="zh-CN" b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');%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error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意味弹出错误提示并中止程序运行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end;%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分号可省略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t=0:2*pi/N:2*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pi;x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=R*sin(t);y=R*cos(t);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if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nargout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==0%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无输出变量则只画空心圆图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	plot(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x,y,str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);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elseif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nargout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&gt;2%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输出变量过多则报错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	error('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输出量太多。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');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else 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返回值如果少一个，默认保留第一个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	S=N*R*R*sin(2*pi/N)/2;		%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	L=2*N*R*sin(pi/N);			%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	fill(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x,y,str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)		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画填色图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end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32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5" y="-387424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6.2-1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A3055C-7EB5-48EA-A558-5B4FEAA6D771}"/>
              </a:ext>
            </a:extLst>
          </p:cNvPr>
          <p:cNvSpPr/>
          <p:nvPr/>
        </p:nvSpPr>
        <p:spPr>
          <a:xfrm>
            <a:off x="292986" y="755576"/>
            <a:ext cx="8750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axis image			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绘图本身可能会有缩放，此命令使圆形到边界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set(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gcf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,</a:t>
            </a:r>
            <a:r>
              <a:rPr lang="en-US" altLang="zh-CN" b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Color</a:t>
            </a:r>
            <a:r>
              <a:rPr lang="en-US" altLang="zh-CN" b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,</a:t>
            </a:r>
            <a:r>
              <a:rPr lang="en-US" altLang="zh-CN" b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white</a:t>
            </a:r>
            <a:r>
              <a:rPr lang="en-US" altLang="zh-CN" b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)	 	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绘图背景变为白色，默认为浅灰色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box on				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图像边框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9875" algn="l"/>
                <a:tab pos="2667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shg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     				%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将该图展示在屏幕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顶层（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show graph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）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84F39B-4D48-4B84-8DF2-B88D68173D18}"/>
              </a:ext>
            </a:extLst>
          </p:cNvPr>
          <p:cNvSpPr/>
          <p:nvPr/>
        </p:nvSpPr>
        <p:spPr>
          <a:xfrm>
            <a:off x="187363" y="2060848"/>
            <a:ext cx="87692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[S,L]=exm060201(6,2,'-g')	%</a:t>
            </a:r>
            <a:r>
              <a:rPr lang="zh-C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绘图得到绿色的实心六边形并返回面积与周长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	 </a:t>
            </a:r>
            <a:r>
              <a:rPr lang="en-US" altLang="zh-CN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S =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10.3923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L =</a:t>
            </a:r>
            <a:endParaRPr lang="zh-CN" altLang="zh-CN" sz="2000" dirty="0">
              <a:latin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9875" algn="l"/>
              </a:tabLst>
            </a:pPr>
            <a:r>
              <a:rPr lang="en-US" altLang="zh-CN" dirty="0">
                <a:solidFill>
                  <a:srgbClr val="000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12.0000</a:t>
            </a:r>
            <a:endParaRPr lang="zh-CN" altLang="zh-CN" sz="2000" dirty="0">
              <a:latin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DC3E6C-E273-42D9-8E01-76F1186C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792" y="2852936"/>
            <a:ext cx="3862416" cy="37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2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4796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主函数与子函数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092F78-3046-410A-B651-729339524616}"/>
              </a:ext>
            </a:extLst>
          </p:cNvPr>
          <p:cNvSpPr/>
          <p:nvPr/>
        </p:nvSpPr>
        <p:spPr>
          <a:xfrm>
            <a:off x="323528" y="895032"/>
            <a:ext cx="8438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文件中，可能会有多个函数，其中第一个称为主函数，后面的所有函数称为子函数。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D3ADFD-D0D9-438D-9ECC-D994ABCA83D2}"/>
              </a:ext>
            </a:extLst>
          </p:cNvPr>
          <p:cNvSpPr/>
          <p:nvPr/>
        </p:nvSpPr>
        <p:spPr>
          <a:xfrm>
            <a:off x="323528" y="1771854"/>
            <a:ext cx="843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脚本文件中，也可以直接在脚本的最后添加子函数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,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在当前文件夹内，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如果有同名函数，按照子函数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MATLAB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内建函数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其他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  <a:sym typeface="Wingdings" panose="05000000000000000000" pitchFamily="2" charset="2"/>
              </a:rPr>
              <a:t>文件主函数的顺序访问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。子函数最后的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end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不能省略。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E7001B-45CF-4B67-B484-982CFEAE07F1}"/>
              </a:ext>
            </a:extLst>
          </p:cNvPr>
          <p:cNvSpPr/>
          <p:nvPr/>
        </p:nvSpPr>
        <p:spPr>
          <a:xfrm>
            <a:off x="319582" y="3029409"/>
            <a:ext cx="8438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如下图，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fc_2.m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上面无函数体，为脚本文件，下面为子函数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42BD18-5DC1-4E89-8215-7522C849E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655" y="3555256"/>
            <a:ext cx="4680520" cy="29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6" y="-247968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MATLAB</a:t>
            </a: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主函数与子函数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092F78-3046-410A-B651-729339524616}"/>
              </a:ext>
            </a:extLst>
          </p:cNvPr>
          <p:cNvSpPr/>
          <p:nvPr/>
        </p:nvSpPr>
        <p:spPr>
          <a:xfrm>
            <a:off x="323528" y="895032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文件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的主函数通常和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文件名相同（否则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仍以文件名主名作为识别标准），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一个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文件包含多个函数时，每个函数最后的</a:t>
            </a:r>
            <a:r>
              <a:rPr lang="en-US" altLang="zh-CN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end</a:t>
            </a:r>
            <a:r>
              <a:rPr lang="zh-CN" altLang="en-US" sz="2400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或者都省略掉，或者都不省略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80EE26-2406-4AB7-9DFD-C59BE21B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63" y="2339663"/>
            <a:ext cx="4176971" cy="27892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2A4BC-8012-4017-96B0-20C63CB56614}"/>
              </a:ext>
            </a:extLst>
          </p:cNvPr>
          <p:cNvSpPr/>
          <p:nvPr/>
        </p:nvSpPr>
        <p:spPr>
          <a:xfrm>
            <a:off x="323528" y="5373216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rgbClr val="00B050"/>
              </a:buClr>
              <a:buSzPct val="85000"/>
              <a:buFont typeface="Wingdings" pitchFamily="2" charset="2"/>
              <a:buChar char="q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所有的子函数都可以被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文件内的脚本或主函数调用，但无法被其他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文件或命令行直接调用。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因此，子函数是一种减少</a:t>
            </a:r>
            <a:r>
              <a:rPr lang="en-US" altLang="zh-CN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</a:t>
            </a:r>
            <a:r>
              <a:rPr lang="zh-CN" altLang="en-US" sz="2400" b="1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文件数量，封装外部脚本不直接调用的函数的好方法。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E32096-77F8-45D4-8B42-1BE2CA321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956983"/>
            <a:ext cx="1308354" cy="14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4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085" y="-171400"/>
            <a:ext cx="7772400" cy="1143000"/>
          </a:xfrm>
        </p:spPr>
        <p:txBody>
          <a:bodyPr>
            <a:norm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例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6.3-1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DDC78B-C79F-452C-9039-9E6D766F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2" y="971600"/>
            <a:ext cx="8877615" cy="30746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9115AA-032D-4F6D-BEFF-67A0888B89FC}"/>
              </a:ext>
            </a:extLst>
          </p:cNvPr>
          <p:cNvSpPr/>
          <p:nvPr/>
        </p:nvSpPr>
        <p:spPr>
          <a:xfrm>
            <a:off x="323528" y="1340768"/>
            <a:ext cx="79026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function 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Hr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=exm060301(flag )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% exm060301.m  	Demo for handles of primary functions and 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subfunctions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%       	flag   		%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允许使用字符串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’line’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或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’circle’     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%			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Hr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		%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返回子函数</a:t>
            </a:r>
            <a:r>
              <a:rPr lang="en-US" altLang="zh-CN" b="1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cirline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的句柄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		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t=(0:50)/50*2*pi;		%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0~2pi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等分了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50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个区间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x=sin(t);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y=cos(t);</a:t>
            </a:r>
          </a:p>
          <a:p>
            <a:pPr>
              <a:tabLst>
                <a:tab pos="269875" algn="l"/>
                <a:tab pos="266700" algn="l"/>
              </a:tabLst>
            </a:pP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Hr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=@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cirline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;       	 	</a:t>
            </a: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创建</a:t>
            </a:r>
            <a:r>
              <a:rPr lang="en-US" altLang="zh-CN" b="1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cirline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的句柄（一种函数名的不同解读，类似于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C++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的指针）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feval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Hr,flag,x,y,t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)		%</a:t>
            </a:r>
            <a:r>
              <a:rPr lang="en-US" altLang="zh-CN" b="1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feval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结合句柄调用，等价于</a:t>
            </a:r>
            <a:r>
              <a:rPr lang="en-US" altLang="zh-CN" b="1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cirline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flag,x,y,t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endParaRPr lang="en-US" altLang="zh-CN" b="1" dirty="0">
              <a:highlight>
                <a:srgbClr val="FFFF00"/>
              </a:highlight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tabLst>
                <a:tab pos="269875" algn="l"/>
                <a:tab pos="266700" algn="l"/>
              </a:tabLst>
            </a:pPr>
            <a:endParaRPr lang="en-US" altLang="zh-CN" b="1" dirty="0">
              <a:highlight>
                <a:srgbClr val="FFFF00"/>
              </a:highlight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% -------------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subfunction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---------------------------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function 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cirline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wd,x,y,t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)	%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子函数定义格式</a:t>
            </a:r>
            <a:endParaRPr lang="zh-CN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%           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wd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      		%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主函数传递来的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flag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，可能为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’line’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或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’circle’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endParaRPr lang="zh-CN" altLang="zh-CN" dirty="0">
              <a:latin typeface="Times New Roman" panose="02020603050405020304" pitchFamily="18" charset="0"/>
            </a:endParaRPr>
          </a:p>
          <a:p>
            <a:pPr>
              <a:tabLst>
                <a:tab pos="269875" algn="l"/>
                <a:tab pos="266700" algn="l"/>
              </a:tabLst>
            </a:pP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%           </a:t>
            </a:r>
            <a:r>
              <a:rPr lang="en-US" altLang="zh-CN" b="1" dirty="0" err="1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t,x,y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		</a:t>
            </a:r>
            <a:r>
              <a:rPr lang="en-US" altLang="zh-CN" b="1" dirty="0"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%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分别为绘图参数、横坐标与纵坐标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楷体" panose="02010609060101010101" pitchFamily="49" charset="-122"/>
              </a:rPr>
              <a:t>    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4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54"/>
  <p:tag name="DEFAULTHEIGHT" val="38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极目远眺">
  <a:themeElements>
    <a:clrScheme name="极目远眺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极目远眺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16140</TotalTime>
  <Words>6196</Words>
  <Application>Microsoft Office PowerPoint</Application>
  <PresentationFormat>全屏显示(4:3)</PresentationFormat>
  <Paragraphs>443</Paragraphs>
  <Slides>40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8" baseType="lpstr">
      <vt:lpstr>Arial</vt:lpstr>
      <vt:lpstr>Wingdings 2</vt:lpstr>
      <vt:lpstr>微软雅黑</vt:lpstr>
      <vt:lpstr>等线</vt:lpstr>
      <vt:lpstr>Arial Narrow</vt:lpstr>
      <vt:lpstr>Franklin Gothic Book</vt:lpstr>
      <vt:lpstr>Perpetua</vt:lpstr>
      <vt:lpstr>幼圆</vt:lpstr>
      <vt:lpstr>Calibri</vt:lpstr>
      <vt:lpstr>Times New Roman</vt:lpstr>
      <vt:lpstr>Franklin Gothic Medium</vt:lpstr>
      <vt:lpstr>Courier New</vt:lpstr>
      <vt:lpstr>Wingdings</vt:lpstr>
      <vt:lpstr>Cambria Math</vt:lpstr>
      <vt:lpstr>极目远眺</vt:lpstr>
      <vt:lpstr>Equity</vt:lpstr>
      <vt:lpstr>暗香扑面</vt:lpstr>
      <vt:lpstr>Equation</vt:lpstr>
      <vt:lpstr>数学实验与数学软件 </vt:lpstr>
      <vt:lpstr>复习-M脚本与M函数</vt:lpstr>
      <vt:lpstr>复习-M函数的建议格式</vt:lpstr>
      <vt:lpstr>多种输入/输出格式的函数设计-例6.2-1</vt:lpstr>
      <vt:lpstr>例6.2-1</vt:lpstr>
      <vt:lpstr>例6.2-1</vt:lpstr>
      <vt:lpstr>MATLAB主函数与子函数</vt:lpstr>
      <vt:lpstr>MATLAB主函数与子函数</vt:lpstr>
      <vt:lpstr>例6.3-1</vt:lpstr>
      <vt:lpstr>例6.3-1</vt:lpstr>
      <vt:lpstr>例6.3-1</vt:lpstr>
      <vt:lpstr>复习-匿名函数</vt:lpstr>
      <vt:lpstr>函数句柄-例6.4-1</vt:lpstr>
      <vt:lpstr>函数句柄的调用-例6.4-2</vt:lpstr>
      <vt:lpstr>例6.4-2,3</vt:lpstr>
      <vt:lpstr>函数极值的问题</vt:lpstr>
      <vt:lpstr>例4.1-7-(例6.1-1的简化问题）</vt:lpstr>
      <vt:lpstr>例4.1-7-(例6.1-1的简化问题）</vt:lpstr>
      <vt:lpstr>多元函数最优化-例4.1-8</vt:lpstr>
      <vt:lpstr>多元函数最优化-例4.1-8</vt:lpstr>
      <vt:lpstr>多元函数局部最小值函数(无约束)-fminunc</vt:lpstr>
      <vt:lpstr>单峰函数极值的黄金分割法</vt:lpstr>
      <vt:lpstr>单峰函数极值的黄金分割法</vt:lpstr>
      <vt:lpstr>单峰函数极值的黄金分割法</vt:lpstr>
      <vt:lpstr>一元问题的牛顿迭代法</vt:lpstr>
      <vt:lpstr>牛顿迭代法求局部最小值</vt:lpstr>
      <vt:lpstr>复习-梯度下降法解多元最小值问题</vt:lpstr>
      <vt:lpstr>最速梯度下降法解多元问题实例</vt:lpstr>
      <vt:lpstr>最速梯度下降法解多元问题实例</vt:lpstr>
      <vt:lpstr>牛顿法解多元最小值问题(了解)</vt:lpstr>
      <vt:lpstr>牛顿法解多元问题实例(了解)</vt:lpstr>
      <vt:lpstr>MATLAB解非线性方程(组)-例4.2-8</vt:lpstr>
      <vt:lpstr>例4.2-8</vt:lpstr>
      <vt:lpstr>例4.2-8</vt:lpstr>
      <vt:lpstr>第十二周电子版作业（11月23日前提交）</vt:lpstr>
      <vt:lpstr>第十二周电子版作业（11月23日0点前提交）</vt:lpstr>
      <vt:lpstr>第十二周电子版作业（11月23日0点前提交）</vt:lpstr>
      <vt:lpstr>第十二周电子版作业（11月23日0点前提交）</vt:lpstr>
      <vt:lpstr>不用交的作业（重要）</vt:lpstr>
      <vt:lpstr>感谢同学们认真听课!</vt:lpstr>
    </vt:vector>
  </TitlesOfParts>
  <Company>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Wavelet Frames and application</dc:title>
  <dc:creator>JIA LI</dc:creator>
  <cp:lastModifiedBy>JIA LI</cp:lastModifiedBy>
  <cp:revision>987</cp:revision>
  <dcterms:created xsi:type="dcterms:W3CDTF">2014-07-04T06:51:09Z</dcterms:created>
  <dcterms:modified xsi:type="dcterms:W3CDTF">2019-11-10T13:11:26Z</dcterms:modified>
</cp:coreProperties>
</file>